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75" r:id="rId2"/>
    <p:sldId id="289" r:id="rId3"/>
    <p:sldId id="290" r:id="rId4"/>
    <p:sldId id="257" r:id="rId5"/>
    <p:sldId id="276" r:id="rId6"/>
    <p:sldId id="291" r:id="rId7"/>
    <p:sldId id="292" r:id="rId8"/>
    <p:sldId id="293" r:id="rId9"/>
    <p:sldId id="294" r:id="rId10"/>
    <p:sldId id="295" r:id="rId11"/>
    <p:sldId id="296" r:id="rId12"/>
    <p:sldId id="297" r:id="rId13"/>
    <p:sldId id="298" r:id="rId14"/>
    <p:sldId id="299" r:id="rId15"/>
    <p:sldId id="259" r:id="rId16"/>
    <p:sldId id="278" r:id="rId17"/>
    <p:sldId id="280" r:id="rId18"/>
    <p:sldId id="281" r:id="rId19"/>
    <p:sldId id="283" r:id="rId20"/>
    <p:sldId id="279" r:id="rId21"/>
    <p:sldId id="284" r:id="rId22"/>
    <p:sldId id="274" r:id="rId23"/>
    <p:sldId id="277" r:id="rId24"/>
    <p:sldId id="263" r:id="rId25"/>
    <p:sldId id="285" r:id="rId26"/>
    <p:sldId id="286" r:id="rId27"/>
    <p:sldId id="300" r:id="rId28"/>
    <p:sldId id="301" r:id="rId29"/>
    <p:sldId id="287" r:id="rId30"/>
    <p:sldId id="258" r:id="rId31"/>
    <p:sldId id="288" r:id="rId3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996" autoAdjust="0"/>
  </p:normalViewPr>
  <p:slideViewPr>
    <p:cSldViewPr>
      <p:cViewPr varScale="1">
        <p:scale>
          <a:sx n="99" d="100"/>
          <a:sy n="99" d="100"/>
        </p:scale>
        <p:origin x="194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698" cy="480226"/>
          </a:xfrm>
          <a:prstGeom prst="rect">
            <a:avLst/>
          </a:prstGeom>
        </p:spPr>
        <p:txBody>
          <a:bodyPr vert="horz" lIns="95564" tIns="47782" rIns="95564" bIns="47782" rtlCol="0"/>
          <a:lstStyle>
            <a:lvl1pPr algn="l">
              <a:defRPr sz="1300"/>
            </a:lvl1pPr>
          </a:lstStyle>
          <a:p>
            <a:endParaRPr lang="en-US"/>
          </a:p>
        </p:txBody>
      </p:sp>
      <p:sp>
        <p:nvSpPr>
          <p:cNvPr id="3" name="Date Placeholder 2"/>
          <p:cNvSpPr>
            <a:spLocks noGrp="1"/>
          </p:cNvSpPr>
          <p:nvPr>
            <p:ph type="dt" sz="quarter" idx="1"/>
          </p:nvPr>
        </p:nvSpPr>
        <p:spPr>
          <a:xfrm>
            <a:off x="4143832" y="0"/>
            <a:ext cx="3169698" cy="480226"/>
          </a:xfrm>
          <a:prstGeom prst="rect">
            <a:avLst/>
          </a:prstGeom>
        </p:spPr>
        <p:txBody>
          <a:bodyPr vert="horz" lIns="95564" tIns="47782" rIns="95564" bIns="47782" rtlCol="0"/>
          <a:lstStyle>
            <a:lvl1pPr algn="r">
              <a:defRPr sz="1300"/>
            </a:lvl1pPr>
          </a:lstStyle>
          <a:p>
            <a:fld id="{39E7C648-9805-4498-8EFF-1157F38152DC}" type="datetimeFigureOut">
              <a:rPr lang="en-US" smtClean="0"/>
              <a:t>8/16/2019</a:t>
            </a:fld>
            <a:endParaRPr lang="en-US"/>
          </a:p>
        </p:txBody>
      </p:sp>
      <p:sp>
        <p:nvSpPr>
          <p:cNvPr id="4" name="Footer Placeholder 3"/>
          <p:cNvSpPr>
            <a:spLocks noGrp="1"/>
          </p:cNvSpPr>
          <p:nvPr>
            <p:ph type="ftr" sz="quarter" idx="2"/>
          </p:nvPr>
        </p:nvSpPr>
        <p:spPr>
          <a:xfrm>
            <a:off x="0" y="9119325"/>
            <a:ext cx="3169698" cy="480226"/>
          </a:xfrm>
          <a:prstGeom prst="rect">
            <a:avLst/>
          </a:prstGeom>
        </p:spPr>
        <p:txBody>
          <a:bodyPr vert="horz" lIns="95564" tIns="47782" rIns="95564" bIns="47782" rtlCol="0" anchor="b"/>
          <a:lstStyle>
            <a:lvl1pPr algn="l">
              <a:defRPr sz="1300"/>
            </a:lvl1pPr>
          </a:lstStyle>
          <a:p>
            <a:endParaRPr lang="en-US"/>
          </a:p>
        </p:txBody>
      </p:sp>
      <p:sp>
        <p:nvSpPr>
          <p:cNvPr id="5" name="Slide Number Placeholder 4"/>
          <p:cNvSpPr>
            <a:spLocks noGrp="1"/>
          </p:cNvSpPr>
          <p:nvPr>
            <p:ph type="sldNum" sz="quarter" idx="3"/>
          </p:nvPr>
        </p:nvSpPr>
        <p:spPr>
          <a:xfrm>
            <a:off x="4143832" y="9119325"/>
            <a:ext cx="3169698" cy="480226"/>
          </a:xfrm>
          <a:prstGeom prst="rect">
            <a:avLst/>
          </a:prstGeom>
        </p:spPr>
        <p:txBody>
          <a:bodyPr vert="horz" lIns="95564" tIns="47782" rIns="95564" bIns="47782" rtlCol="0" anchor="b"/>
          <a:lstStyle>
            <a:lvl1pPr algn="r">
              <a:defRPr sz="1300"/>
            </a:lvl1pPr>
          </a:lstStyle>
          <a:p>
            <a:fld id="{CA60D556-E8EF-4F9D-9D98-1ECB7F4E9FB4}" type="slidenum">
              <a:rPr lang="en-US" smtClean="0"/>
              <a:t>‹#›</a:t>
            </a:fld>
            <a:endParaRPr lang="en-US"/>
          </a:p>
        </p:txBody>
      </p:sp>
    </p:spTree>
    <p:extLst>
      <p:ext uri="{BB962C8B-B14F-4D97-AF65-F5344CB8AC3E}">
        <p14:creationId xmlns:p14="http://schemas.microsoft.com/office/powerpoint/2010/main" val="3951638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698" cy="480226"/>
          </a:xfrm>
          <a:prstGeom prst="rect">
            <a:avLst/>
          </a:prstGeom>
        </p:spPr>
        <p:txBody>
          <a:bodyPr vert="horz" lIns="95564" tIns="47782" rIns="95564" bIns="47782" rtlCol="0"/>
          <a:lstStyle>
            <a:lvl1pPr algn="l">
              <a:defRPr sz="1300"/>
            </a:lvl1pPr>
          </a:lstStyle>
          <a:p>
            <a:endParaRPr lang="en-US"/>
          </a:p>
        </p:txBody>
      </p:sp>
      <p:sp>
        <p:nvSpPr>
          <p:cNvPr id="3" name="Date Placeholder 2"/>
          <p:cNvSpPr>
            <a:spLocks noGrp="1"/>
          </p:cNvSpPr>
          <p:nvPr>
            <p:ph type="dt" idx="1"/>
          </p:nvPr>
        </p:nvSpPr>
        <p:spPr>
          <a:xfrm>
            <a:off x="4143832" y="0"/>
            <a:ext cx="3169698" cy="480226"/>
          </a:xfrm>
          <a:prstGeom prst="rect">
            <a:avLst/>
          </a:prstGeom>
        </p:spPr>
        <p:txBody>
          <a:bodyPr vert="horz" lIns="95564" tIns="47782" rIns="95564" bIns="47782" rtlCol="0"/>
          <a:lstStyle>
            <a:lvl1pPr algn="r">
              <a:defRPr sz="1300"/>
            </a:lvl1pPr>
          </a:lstStyle>
          <a:p>
            <a:fld id="{0A021DA8-E79E-44BC-A35D-0ED4019A25DD}" type="datetimeFigureOut">
              <a:rPr lang="en-US" smtClean="0"/>
              <a:t>8/16/2019</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564" tIns="47782" rIns="95564" bIns="47782" rtlCol="0" anchor="ctr"/>
          <a:lstStyle/>
          <a:p>
            <a:endParaRPr lang="en-US"/>
          </a:p>
        </p:txBody>
      </p:sp>
      <p:sp>
        <p:nvSpPr>
          <p:cNvPr id="5" name="Notes Placeholder 4"/>
          <p:cNvSpPr>
            <a:spLocks noGrp="1"/>
          </p:cNvSpPr>
          <p:nvPr>
            <p:ph type="body" sz="quarter" idx="3"/>
          </p:nvPr>
        </p:nvSpPr>
        <p:spPr>
          <a:xfrm>
            <a:off x="731855" y="4561313"/>
            <a:ext cx="5851492" cy="4320375"/>
          </a:xfrm>
          <a:prstGeom prst="rect">
            <a:avLst/>
          </a:prstGeom>
        </p:spPr>
        <p:txBody>
          <a:bodyPr vert="horz" lIns="95564" tIns="47782" rIns="95564" bIns="4778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325"/>
            <a:ext cx="3169698" cy="480226"/>
          </a:xfrm>
          <a:prstGeom prst="rect">
            <a:avLst/>
          </a:prstGeom>
        </p:spPr>
        <p:txBody>
          <a:bodyPr vert="horz" lIns="95564" tIns="47782" rIns="95564" bIns="47782" rtlCol="0" anchor="b"/>
          <a:lstStyle>
            <a:lvl1pPr algn="l">
              <a:defRPr sz="1300"/>
            </a:lvl1pPr>
          </a:lstStyle>
          <a:p>
            <a:endParaRPr lang="en-US"/>
          </a:p>
        </p:txBody>
      </p:sp>
      <p:sp>
        <p:nvSpPr>
          <p:cNvPr id="7" name="Slide Number Placeholder 6"/>
          <p:cNvSpPr>
            <a:spLocks noGrp="1"/>
          </p:cNvSpPr>
          <p:nvPr>
            <p:ph type="sldNum" sz="quarter" idx="5"/>
          </p:nvPr>
        </p:nvSpPr>
        <p:spPr>
          <a:xfrm>
            <a:off x="4143832" y="9119325"/>
            <a:ext cx="3169698" cy="480226"/>
          </a:xfrm>
          <a:prstGeom prst="rect">
            <a:avLst/>
          </a:prstGeom>
        </p:spPr>
        <p:txBody>
          <a:bodyPr vert="horz" lIns="95564" tIns="47782" rIns="95564" bIns="47782" rtlCol="0" anchor="b"/>
          <a:lstStyle>
            <a:lvl1pPr algn="r">
              <a:defRPr sz="1300"/>
            </a:lvl1pPr>
          </a:lstStyle>
          <a:p>
            <a:fld id="{64EE62C9-7213-4B10-9305-169D2183404B}" type="slidenum">
              <a:rPr lang="en-US" smtClean="0"/>
              <a:t>‹#›</a:t>
            </a:fld>
            <a:endParaRPr lang="en-US"/>
          </a:p>
        </p:txBody>
      </p:sp>
    </p:spTree>
    <p:extLst>
      <p:ext uri="{BB962C8B-B14F-4D97-AF65-F5344CB8AC3E}">
        <p14:creationId xmlns:p14="http://schemas.microsoft.com/office/powerpoint/2010/main" val="745907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Glad to be a part</a:t>
            </a:r>
            <a:r>
              <a:rPr lang="en-US" baseline="0" dirty="0" smtClean="0"/>
              <a:t> of this presentation today and share a little bit about our Intersection Manager experience.  At GIS-T 2017 in Phoenix, AZ we saw a very similar presentation to what Jessie and Lauren had just given.  From everything we knew about the MIRE FDE intersections requirements, this tool seemed like it would offer us the dynamic, organized, and easily maintainable environment that we had been wanting for our intersection program.  Notice that the title slide shows the intersection of ARNOLD and MIRE FDE.  It is imperative to our methodology that the ARNOLD dataset be the foundation for our intersections.  Intersections have to be just as dynamic and able to “roll with the changes” as ARNOLD is.   Let’s dig in!</a:t>
            </a:r>
            <a:endParaRPr lang="en-US" dirty="0"/>
          </a:p>
        </p:txBody>
      </p:sp>
      <p:sp>
        <p:nvSpPr>
          <p:cNvPr id="4" name="Slide Number Placeholder 3"/>
          <p:cNvSpPr>
            <a:spLocks noGrp="1"/>
          </p:cNvSpPr>
          <p:nvPr>
            <p:ph type="sldNum" sz="quarter" idx="10"/>
          </p:nvPr>
        </p:nvSpPr>
        <p:spPr/>
        <p:txBody>
          <a:bodyPr/>
          <a:lstStyle/>
          <a:p>
            <a:fld id="{64EE62C9-7213-4B10-9305-169D2183404B}" type="slidenum">
              <a:rPr lang="en-US" smtClean="0"/>
              <a:t>1</a:t>
            </a:fld>
            <a:endParaRPr lang="en-US"/>
          </a:p>
        </p:txBody>
      </p:sp>
    </p:spTree>
    <p:extLst>
      <p:ext uri="{BB962C8B-B14F-4D97-AF65-F5344CB8AC3E}">
        <p14:creationId xmlns:p14="http://schemas.microsoft.com/office/powerpoint/2010/main" val="1909336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shows the same as</a:t>
            </a:r>
            <a:r>
              <a:rPr lang="en-US" baseline="0" dirty="0" smtClean="0"/>
              <a:t> the previous slide, but showing the attributes for the other intersecting route.  Again, meeting 2 more required data elements for the MIRE intersection FDEs.</a:t>
            </a:r>
            <a:endParaRPr lang="en-US" dirty="0"/>
          </a:p>
        </p:txBody>
      </p:sp>
      <p:sp>
        <p:nvSpPr>
          <p:cNvPr id="4" name="Slide Number Placeholder 3"/>
          <p:cNvSpPr>
            <a:spLocks noGrp="1"/>
          </p:cNvSpPr>
          <p:nvPr>
            <p:ph type="sldNum" sz="quarter" idx="10"/>
          </p:nvPr>
        </p:nvSpPr>
        <p:spPr/>
        <p:txBody>
          <a:bodyPr/>
          <a:lstStyle/>
          <a:p>
            <a:fld id="{64EE62C9-7213-4B10-9305-169D2183404B}" type="slidenum">
              <a:rPr lang="en-US" smtClean="0"/>
              <a:t>18</a:t>
            </a:fld>
            <a:endParaRPr lang="en-US"/>
          </a:p>
        </p:txBody>
      </p:sp>
    </p:spTree>
    <p:extLst>
      <p:ext uri="{BB962C8B-B14F-4D97-AF65-F5344CB8AC3E}">
        <p14:creationId xmlns:p14="http://schemas.microsoft.com/office/powerpoint/2010/main" val="2972506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Intersection Manager also generates</a:t>
            </a:r>
            <a:r>
              <a:rPr lang="en-US" baseline="0" dirty="0" smtClean="0"/>
              <a:t> approach segments for the intersections at the distance preferred by the user.  Here at ARDOT, we chose 100ft as our test segment length.  See that Intersection Manager generates the approach angle, direction and begin and end mile posts for the segments.  </a:t>
            </a:r>
          </a:p>
          <a:p>
            <a:endParaRPr lang="en-US" baseline="0" dirty="0" smtClean="0"/>
          </a:p>
          <a:p>
            <a:r>
              <a:rPr lang="en-US" baseline="0" dirty="0" smtClean="0"/>
              <a:t>Again, notice how the Intersection ID is tied to the data throughout the process.</a:t>
            </a:r>
            <a:endParaRPr lang="en-US" dirty="0"/>
          </a:p>
        </p:txBody>
      </p:sp>
      <p:sp>
        <p:nvSpPr>
          <p:cNvPr id="4" name="Slide Number Placeholder 3"/>
          <p:cNvSpPr>
            <a:spLocks noGrp="1"/>
          </p:cNvSpPr>
          <p:nvPr>
            <p:ph type="sldNum" sz="quarter" idx="10"/>
          </p:nvPr>
        </p:nvSpPr>
        <p:spPr/>
        <p:txBody>
          <a:bodyPr/>
          <a:lstStyle/>
          <a:p>
            <a:fld id="{64EE62C9-7213-4B10-9305-169D2183404B}" type="slidenum">
              <a:rPr lang="en-US" smtClean="0"/>
              <a:t>19</a:t>
            </a:fld>
            <a:endParaRPr lang="en-US"/>
          </a:p>
        </p:txBody>
      </p:sp>
    </p:spTree>
    <p:extLst>
      <p:ext uri="{BB962C8B-B14F-4D97-AF65-F5344CB8AC3E}">
        <p14:creationId xmlns:p14="http://schemas.microsoft.com/office/powerpoint/2010/main" val="2972506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Going back to this slide from the beginning.  Essentially, in 2 hours and 50 minutes we were able to check off 4 of the 8 attributes called for in the requirement.  The other 4 are really up to us, right?</a:t>
            </a:r>
            <a:r>
              <a:rPr lang="en-US" baseline="0" dirty="0" smtClean="0"/>
              <a:t>  We collect and maintain the ADT, we have to attribute the junction geometry and traffic control for each intersection.</a:t>
            </a:r>
            <a:endParaRPr lang="en-US" dirty="0"/>
          </a:p>
        </p:txBody>
      </p:sp>
      <p:sp>
        <p:nvSpPr>
          <p:cNvPr id="4" name="Slide Number Placeholder 3"/>
          <p:cNvSpPr>
            <a:spLocks noGrp="1"/>
          </p:cNvSpPr>
          <p:nvPr>
            <p:ph type="sldNum" sz="quarter" idx="10"/>
          </p:nvPr>
        </p:nvSpPr>
        <p:spPr/>
        <p:txBody>
          <a:bodyPr/>
          <a:lstStyle/>
          <a:p>
            <a:fld id="{64EE62C9-7213-4B10-9305-169D2183404B}" type="slidenum">
              <a:rPr lang="en-US" smtClean="0"/>
              <a:t>20</a:t>
            </a:fld>
            <a:endParaRPr lang="en-US"/>
          </a:p>
        </p:txBody>
      </p:sp>
    </p:spTree>
    <p:extLst>
      <p:ext uri="{BB962C8B-B14F-4D97-AF65-F5344CB8AC3E}">
        <p14:creationId xmlns:p14="http://schemas.microsoft.com/office/powerpoint/2010/main" val="2452207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noticed some “false” intersections.  This is not a</a:t>
            </a:r>
            <a:r>
              <a:rPr lang="en-US" baseline="0" dirty="0" smtClean="0"/>
              <a:t> fault of Intersection Manager, rather this is the nature of our data.  Road change names where there is no true intersection, an overpass or underpass can create a false intersection, </a:t>
            </a:r>
            <a:r>
              <a:rPr lang="en-US" baseline="0" dirty="0" err="1" smtClean="0"/>
              <a:t>etc</a:t>
            </a:r>
            <a:r>
              <a:rPr lang="en-US" baseline="0" dirty="0" smtClean="0"/>
              <a:t>…  We’ve been looking at the </a:t>
            </a:r>
            <a:r>
              <a:rPr lang="en-US" baseline="0" dirty="0" err="1" smtClean="0"/>
              <a:t>pseudonodes</a:t>
            </a:r>
            <a:r>
              <a:rPr lang="en-US" baseline="0" dirty="0" smtClean="0"/>
              <a:t> in the data and then determining if an intersection that is also a </a:t>
            </a:r>
            <a:r>
              <a:rPr lang="en-US" baseline="0" dirty="0" err="1" smtClean="0"/>
              <a:t>pseudonode</a:t>
            </a:r>
            <a:r>
              <a:rPr lang="en-US" baseline="0" dirty="0" smtClean="0"/>
              <a:t> is indeed false.  For the most part, that is the case.  7% of the initial run or about 16,000 fall in this category.  Let’s take a closer look!</a:t>
            </a:r>
            <a:endParaRPr lang="en-US" dirty="0"/>
          </a:p>
        </p:txBody>
      </p:sp>
      <p:sp>
        <p:nvSpPr>
          <p:cNvPr id="4" name="Slide Number Placeholder 3"/>
          <p:cNvSpPr>
            <a:spLocks noGrp="1"/>
          </p:cNvSpPr>
          <p:nvPr>
            <p:ph type="sldNum" sz="quarter" idx="10"/>
          </p:nvPr>
        </p:nvSpPr>
        <p:spPr/>
        <p:txBody>
          <a:bodyPr/>
          <a:lstStyle/>
          <a:p>
            <a:fld id="{64EE62C9-7213-4B10-9305-169D2183404B}" type="slidenum">
              <a:rPr lang="en-US" smtClean="0"/>
              <a:t>21</a:t>
            </a:fld>
            <a:endParaRPr lang="en-US"/>
          </a:p>
        </p:txBody>
      </p:sp>
    </p:spTree>
    <p:extLst>
      <p:ext uri="{BB962C8B-B14F-4D97-AF65-F5344CB8AC3E}">
        <p14:creationId xmlns:p14="http://schemas.microsoft.com/office/powerpoint/2010/main" val="1879680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screen shot you’ll notice that there are 3 </a:t>
            </a:r>
            <a:r>
              <a:rPr lang="en-US" dirty="0" err="1" smtClean="0"/>
              <a:t>pseudonodes</a:t>
            </a:r>
            <a:r>
              <a:rPr lang="en-US" dirty="0" smtClean="0"/>
              <a:t> showing in red.  Also,  notice that the street names are different</a:t>
            </a:r>
            <a:r>
              <a:rPr lang="en-US" baseline="0" dirty="0" smtClean="0"/>
              <a:t> at each turn, but there are no true intersecting streets.  Let’s take a look at one of these in street view.</a:t>
            </a:r>
            <a:r>
              <a:rPr lang="en-US" dirty="0" smtClean="0"/>
              <a:t> </a:t>
            </a:r>
            <a:endParaRPr lang="en-US" dirty="0"/>
          </a:p>
        </p:txBody>
      </p:sp>
      <p:sp>
        <p:nvSpPr>
          <p:cNvPr id="4" name="Slide Number Placeholder 3"/>
          <p:cNvSpPr>
            <a:spLocks noGrp="1"/>
          </p:cNvSpPr>
          <p:nvPr>
            <p:ph type="sldNum" sz="quarter" idx="10"/>
          </p:nvPr>
        </p:nvSpPr>
        <p:spPr/>
        <p:txBody>
          <a:bodyPr/>
          <a:lstStyle/>
          <a:p>
            <a:fld id="{64EE62C9-7213-4B10-9305-169D2183404B}" type="slidenum">
              <a:rPr lang="en-US" smtClean="0"/>
              <a:t>22</a:t>
            </a:fld>
            <a:endParaRPr lang="en-US"/>
          </a:p>
        </p:txBody>
      </p:sp>
    </p:spTree>
    <p:extLst>
      <p:ext uri="{BB962C8B-B14F-4D97-AF65-F5344CB8AC3E}">
        <p14:creationId xmlns:p14="http://schemas.microsoft.com/office/powerpoint/2010/main" val="1879680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a:t>
            </a:r>
            <a:r>
              <a:rPr lang="en-US" baseline="0" dirty="0" smtClean="0"/>
              <a:t> how this is not a true intersection.  This would simply be an intersection that we delete from the dataset.</a:t>
            </a:r>
            <a:endParaRPr lang="en-US" dirty="0"/>
          </a:p>
        </p:txBody>
      </p:sp>
      <p:sp>
        <p:nvSpPr>
          <p:cNvPr id="4" name="Slide Number Placeholder 3"/>
          <p:cNvSpPr>
            <a:spLocks noGrp="1"/>
          </p:cNvSpPr>
          <p:nvPr>
            <p:ph type="sldNum" sz="quarter" idx="10"/>
          </p:nvPr>
        </p:nvSpPr>
        <p:spPr/>
        <p:txBody>
          <a:bodyPr/>
          <a:lstStyle/>
          <a:p>
            <a:fld id="{64EE62C9-7213-4B10-9305-169D2183404B}" type="slidenum">
              <a:rPr lang="en-US" smtClean="0"/>
              <a:t>23</a:t>
            </a:fld>
            <a:endParaRPr lang="en-US"/>
          </a:p>
        </p:txBody>
      </p:sp>
    </p:spTree>
    <p:extLst>
      <p:ext uri="{BB962C8B-B14F-4D97-AF65-F5344CB8AC3E}">
        <p14:creationId xmlns:p14="http://schemas.microsoft.com/office/powerpoint/2010/main" val="3355154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Being able to “marry” our</a:t>
            </a:r>
            <a:r>
              <a:rPr lang="en-US" baseline="0" dirty="0" smtClean="0"/>
              <a:t> interchange/complex intersection database to the intersections is ideal.   Notice how the intersection ID and the Interchange/Complex Intersection ID are both present in the data.  </a:t>
            </a:r>
            <a:endParaRPr lang="en-US" dirty="0"/>
          </a:p>
        </p:txBody>
      </p:sp>
      <p:sp>
        <p:nvSpPr>
          <p:cNvPr id="4" name="Slide Number Placeholder 3"/>
          <p:cNvSpPr>
            <a:spLocks noGrp="1"/>
          </p:cNvSpPr>
          <p:nvPr>
            <p:ph type="sldNum" sz="quarter" idx="10"/>
          </p:nvPr>
        </p:nvSpPr>
        <p:spPr/>
        <p:txBody>
          <a:bodyPr/>
          <a:lstStyle/>
          <a:p>
            <a:fld id="{64EE62C9-7213-4B10-9305-169D2183404B}" type="slidenum">
              <a:rPr lang="en-US" smtClean="0"/>
              <a:t>24</a:t>
            </a:fld>
            <a:endParaRPr lang="en-US"/>
          </a:p>
        </p:txBody>
      </p:sp>
    </p:spTree>
    <p:extLst>
      <p:ext uri="{BB962C8B-B14F-4D97-AF65-F5344CB8AC3E}">
        <p14:creationId xmlns:p14="http://schemas.microsoft.com/office/powerpoint/2010/main" val="4205929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still defining what we</a:t>
            </a:r>
            <a:r>
              <a:rPr lang="en-US" baseline="0" dirty="0" smtClean="0"/>
              <a:t> want to consider complex intersections.  Pictured is a roundabout or traffic circle that we will include as a complex intersection.  We need to find personnel and have absolute rules on how to draw these.  </a:t>
            </a:r>
            <a:endParaRPr lang="en-US" dirty="0"/>
          </a:p>
        </p:txBody>
      </p:sp>
      <p:sp>
        <p:nvSpPr>
          <p:cNvPr id="4" name="Slide Number Placeholder 3"/>
          <p:cNvSpPr>
            <a:spLocks noGrp="1"/>
          </p:cNvSpPr>
          <p:nvPr>
            <p:ph type="sldNum" sz="quarter" idx="10"/>
          </p:nvPr>
        </p:nvSpPr>
        <p:spPr/>
        <p:txBody>
          <a:bodyPr/>
          <a:lstStyle/>
          <a:p>
            <a:fld id="{64EE62C9-7213-4B10-9305-169D2183404B}" type="slidenum">
              <a:rPr lang="en-US" smtClean="0"/>
              <a:t>25</a:t>
            </a:fld>
            <a:endParaRPr lang="en-US"/>
          </a:p>
        </p:txBody>
      </p:sp>
    </p:spTree>
    <p:extLst>
      <p:ext uri="{BB962C8B-B14F-4D97-AF65-F5344CB8AC3E}">
        <p14:creationId xmlns:p14="http://schemas.microsoft.com/office/powerpoint/2010/main" val="3340382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Junction </a:t>
            </a:r>
            <a:r>
              <a:rPr lang="en-US" baseline="0" dirty="0" smtClean="0"/>
              <a:t> Geometry and Traffic Control are up to us!  What will it take to do this?  Personnel? Time? Rules?</a:t>
            </a:r>
            <a:endParaRPr lang="en-US" dirty="0"/>
          </a:p>
        </p:txBody>
      </p:sp>
      <p:sp>
        <p:nvSpPr>
          <p:cNvPr id="4" name="Slide Number Placeholder 3"/>
          <p:cNvSpPr>
            <a:spLocks noGrp="1"/>
          </p:cNvSpPr>
          <p:nvPr>
            <p:ph type="sldNum" sz="quarter" idx="10"/>
          </p:nvPr>
        </p:nvSpPr>
        <p:spPr/>
        <p:txBody>
          <a:bodyPr/>
          <a:lstStyle/>
          <a:p>
            <a:fld id="{64EE62C9-7213-4B10-9305-169D2183404B}" type="slidenum">
              <a:rPr lang="en-US" smtClean="0"/>
              <a:t>26</a:t>
            </a:fld>
            <a:endParaRPr lang="en-US"/>
          </a:p>
        </p:txBody>
      </p:sp>
    </p:spTree>
    <p:extLst>
      <p:ext uri="{BB962C8B-B14F-4D97-AF65-F5344CB8AC3E}">
        <p14:creationId xmlns:p14="http://schemas.microsoft.com/office/powerpoint/2010/main" val="500011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Junction </a:t>
            </a:r>
            <a:r>
              <a:rPr lang="en-US" baseline="0" dirty="0" smtClean="0"/>
              <a:t> Geometry and Traffic Control are up to us!  What will it take to do this?  Personnel? Time? Rules?</a:t>
            </a:r>
            <a:endParaRPr lang="en-US" dirty="0"/>
          </a:p>
        </p:txBody>
      </p:sp>
      <p:sp>
        <p:nvSpPr>
          <p:cNvPr id="4" name="Slide Number Placeholder 3"/>
          <p:cNvSpPr>
            <a:spLocks noGrp="1"/>
          </p:cNvSpPr>
          <p:nvPr>
            <p:ph type="sldNum" sz="quarter" idx="10"/>
          </p:nvPr>
        </p:nvSpPr>
        <p:spPr/>
        <p:txBody>
          <a:bodyPr/>
          <a:lstStyle/>
          <a:p>
            <a:fld id="{64EE62C9-7213-4B10-9305-169D2183404B}" type="slidenum">
              <a:rPr lang="en-US" smtClean="0"/>
              <a:t>27</a:t>
            </a:fld>
            <a:endParaRPr lang="en-US"/>
          </a:p>
        </p:txBody>
      </p:sp>
    </p:spTree>
    <p:extLst>
      <p:ext uri="{BB962C8B-B14F-4D97-AF65-F5344CB8AC3E}">
        <p14:creationId xmlns:p14="http://schemas.microsoft.com/office/powerpoint/2010/main" val="1776116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Glad to be a part</a:t>
            </a:r>
            <a:r>
              <a:rPr lang="en-US" baseline="0" dirty="0" smtClean="0"/>
              <a:t> of this presentation today and share a little bit about our Intersection Manager experience.  At GIS-T 2017 in Phoenix, AZ we saw a very similar presentation to what Jessie and Lauren had just given.  From everything we knew about the MIRE FDE intersections requirements, this tool seemed like it would offer us the dynamic, organized, and easily maintainable environment that we had been wanting for our intersection program.  Notice that the title slide shows the intersection of ARNOLD and MIRE FDE.  It is imperative to our methodology that the ARNOLD dataset be the foundation for our intersections.  Intersections have to be just as dynamic and able to “roll with the changes” as ARNOLD is.   Let’s dig in!</a:t>
            </a:r>
            <a:endParaRPr lang="en-US" dirty="0"/>
          </a:p>
        </p:txBody>
      </p:sp>
      <p:sp>
        <p:nvSpPr>
          <p:cNvPr id="4" name="Slide Number Placeholder 3"/>
          <p:cNvSpPr>
            <a:spLocks noGrp="1"/>
          </p:cNvSpPr>
          <p:nvPr>
            <p:ph type="sldNum" sz="quarter" idx="10"/>
          </p:nvPr>
        </p:nvSpPr>
        <p:spPr/>
        <p:txBody>
          <a:bodyPr/>
          <a:lstStyle/>
          <a:p>
            <a:fld id="{64EE62C9-7213-4B10-9305-169D2183404B}" type="slidenum">
              <a:rPr lang="en-US" smtClean="0"/>
              <a:t>2</a:t>
            </a:fld>
            <a:endParaRPr lang="en-US"/>
          </a:p>
        </p:txBody>
      </p:sp>
    </p:spTree>
    <p:extLst>
      <p:ext uri="{BB962C8B-B14F-4D97-AF65-F5344CB8AC3E}">
        <p14:creationId xmlns:p14="http://schemas.microsoft.com/office/powerpoint/2010/main" val="4040792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Junction </a:t>
            </a:r>
            <a:r>
              <a:rPr lang="en-US" baseline="0" dirty="0" smtClean="0"/>
              <a:t> Geometry and Traffic Control are up to us!  What will it take to do this?  Personnel? Time? Rules?</a:t>
            </a:r>
            <a:endParaRPr lang="en-US" dirty="0"/>
          </a:p>
        </p:txBody>
      </p:sp>
      <p:sp>
        <p:nvSpPr>
          <p:cNvPr id="4" name="Slide Number Placeholder 3"/>
          <p:cNvSpPr>
            <a:spLocks noGrp="1"/>
          </p:cNvSpPr>
          <p:nvPr>
            <p:ph type="sldNum" sz="quarter" idx="10"/>
          </p:nvPr>
        </p:nvSpPr>
        <p:spPr/>
        <p:txBody>
          <a:bodyPr/>
          <a:lstStyle/>
          <a:p>
            <a:fld id="{64EE62C9-7213-4B10-9305-169D2183404B}" type="slidenum">
              <a:rPr lang="en-US" smtClean="0"/>
              <a:t>28</a:t>
            </a:fld>
            <a:endParaRPr lang="en-US"/>
          </a:p>
        </p:txBody>
      </p:sp>
    </p:spTree>
    <p:extLst>
      <p:ext uri="{BB962C8B-B14F-4D97-AF65-F5344CB8AC3E}">
        <p14:creationId xmlns:p14="http://schemas.microsoft.com/office/powerpoint/2010/main" val="2783052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administration is excited about analyzing the intersections and the crash database for safety analysis.  By spatially intersecting the crashes that fall with the approach segments, we can identify intersections that we need to possibly prioritize for studies and improvements.</a:t>
            </a:r>
            <a:endParaRPr lang="en-US" dirty="0"/>
          </a:p>
        </p:txBody>
      </p:sp>
      <p:sp>
        <p:nvSpPr>
          <p:cNvPr id="4" name="Slide Number Placeholder 3"/>
          <p:cNvSpPr>
            <a:spLocks noGrp="1"/>
          </p:cNvSpPr>
          <p:nvPr>
            <p:ph type="sldNum" sz="quarter" idx="10"/>
          </p:nvPr>
        </p:nvSpPr>
        <p:spPr/>
        <p:txBody>
          <a:bodyPr/>
          <a:lstStyle/>
          <a:p>
            <a:fld id="{64EE62C9-7213-4B10-9305-169D2183404B}" type="slidenum">
              <a:rPr lang="en-US" smtClean="0"/>
              <a:t>29</a:t>
            </a:fld>
            <a:endParaRPr lang="en-US"/>
          </a:p>
        </p:txBody>
      </p:sp>
    </p:spTree>
    <p:extLst>
      <p:ext uri="{BB962C8B-B14F-4D97-AF65-F5344CB8AC3E}">
        <p14:creationId xmlns:p14="http://schemas.microsoft.com/office/powerpoint/2010/main" val="4079516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of the discussion</a:t>
            </a:r>
            <a:endParaRPr lang="en-US" dirty="0"/>
          </a:p>
        </p:txBody>
      </p:sp>
      <p:sp>
        <p:nvSpPr>
          <p:cNvPr id="4" name="Slide Number Placeholder 3"/>
          <p:cNvSpPr>
            <a:spLocks noGrp="1"/>
          </p:cNvSpPr>
          <p:nvPr>
            <p:ph type="sldNum" sz="quarter" idx="10"/>
          </p:nvPr>
        </p:nvSpPr>
        <p:spPr/>
        <p:txBody>
          <a:bodyPr/>
          <a:lstStyle/>
          <a:p>
            <a:fld id="{64EE62C9-7213-4B10-9305-169D2183404B}" type="slidenum">
              <a:rPr lang="en-US" smtClean="0"/>
              <a:t>30</a:t>
            </a:fld>
            <a:endParaRPr lang="en-US"/>
          </a:p>
        </p:txBody>
      </p:sp>
    </p:spTree>
    <p:extLst>
      <p:ext uri="{BB962C8B-B14F-4D97-AF65-F5344CB8AC3E}">
        <p14:creationId xmlns:p14="http://schemas.microsoft.com/office/powerpoint/2010/main" val="4044180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E62C9-7213-4B10-9305-169D2183404B}" type="slidenum">
              <a:rPr lang="en-US" smtClean="0"/>
              <a:t>31</a:t>
            </a:fld>
            <a:endParaRPr lang="en-US"/>
          </a:p>
        </p:txBody>
      </p:sp>
    </p:spTree>
    <p:extLst>
      <p:ext uri="{BB962C8B-B14F-4D97-AF65-F5344CB8AC3E}">
        <p14:creationId xmlns:p14="http://schemas.microsoft.com/office/powerpoint/2010/main" val="4044180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Glad to be a part</a:t>
            </a:r>
            <a:r>
              <a:rPr lang="en-US" baseline="0" dirty="0" smtClean="0"/>
              <a:t> of this presentation today and share a little bit about our Intersection Manager experience.  At GIS-T 2017 in Phoenix, AZ we saw a very similar presentation to what Jessie and Lauren had just given.  From everything we knew about the MIRE FDE intersections requirements, this tool seemed like it would offer us the dynamic, organized, and easily maintainable environment that we had been wanting for our intersection program.  Notice that the title slide shows the intersection of ARNOLD and MIRE FDE.  It is imperative to our methodology that the ARNOLD dataset be the foundation for our intersections.  Intersections have to be just as dynamic and able to “roll with the changes” as ARNOLD is.   Let’s dig in!</a:t>
            </a:r>
            <a:endParaRPr lang="en-US" dirty="0"/>
          </a:p>
        </p:txBody>
      </p:sp>
      <p:sp>
        <p:nvSpPr>
          <p:cNvPr id="4" name="Slide Number Placeholder 3"/>
          <p:cNvSpPr>
            <a:spLocks noGrp="1"/>
          </p:cNvSpPr>
          <p:nvPr>
            <p:ph type="sldNum" sz="quarter" idx="10"/>
          </p:nvPr>
        </p:nvSpPr>
        <p:spPr/>
        <p:txBody>
          <a:bodyPr/>
          <a:lstStyle/>
          <a:p>
            <a:fld id="{64EE62C9-7213-4B10-9305-169D2183404B}" type="slidenum">
              <a:rPr lang="en-US" smtClean="0"/>
              <a:t>3</a:t>
            </a:fld>
            <a:endParaRPr lang="en-US"/>
          </a:p>
        </p:txBody>
      </p:sp>
    </p:spTree>
    <p:extLst>
      <p:ext uri="{BB962C8B-B14F-4D97-AF65-F5344CB8AC3E}">
        <p14:creationId xmlns:p14="http://schemas.microsoft.com/office/powerpoint/2010/main" val="3344432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always like to show this graphic/website when I am talking about ARDOT’s intersection process or our MIRE FDE process overall.  From the office of safety at FHWA, this website offers a structured explanation and visual aid for the 37 MIRE FDE requirements under the three main categories: Segment, Intersection, and Interchange.  Referencing this website when talking to co-workers or managers about the expectations for intersections has been extremely helpful.  If you haven't seen this website, I encourage you to check it out.  </a:t>
            </a:r>
            <a:endParaRPr lang="en-US" dirty="0"/>
          </a:p>
        </p:txBody>
      </p:sp>
      <p:sp>
        <p:nvSpPr>
          <p:cNvPr id="4" name="Slide Number Placeholder 3"/>
          <p:cNvSpPr>
            <a:spLocks noGrp="1"/>
          </p:cNvSpPr>
          <p:nvPr>
            <p:ph type="sldNum" sz="quarter" idx="10"/>
          </p:nvPr>
        </p:nvSpPr>
        <p:spPr/>
        <p:txBody>
          <a:bodyPr/>
          <a:lstStyle/>
          <a:p>
            <a:fld id="{64EE62C9-7213-4B10-9305-169D2183404B}" type="slidenum">
              <a:rPr lang="en-US" smtClean="0"/>
              <a:t>4</a:t>
            </a:fld>
            <a:endParaRPr lang="en-US"/>
          </a:p>
        </p:txBody>
      </p:sp>
    </p:spTree>
    <p:extLst>
      <p:ext uri="{BB962C8B-B14F-4D97-AF65-F5344CB8AC3E}">
        <p14:creationId xmlns:p14="http://schemas.microsoft.com/office/powerpoint/2010/main" val="2452207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are the 8 required data elements for Intersections.  When we were approaching our administration about the Intersection Manager tool, this was a great way for them to digest the value of having a tool like Intersection Manager or simply letting them see an overview of the FDE requirement overall. </a:t>
            </a:r>
            <a:endParaRPr lang="en-US" dirty="0"/>
          </a:p>
        </p:txBody>
      </p:sp>
      <p:sp>
        <p:nvSpPr>
          <p:cNvPr id="4" name="Slide Number Placeholder 3"/>
          <p:cNvSpPr>
            <a:spLocks noGrp="1"/>
          </p:cNvSpPr>
          <p:nvPr>
            <p:ph type="sldNum" sz="quarter" idx="10"/>
          </p:nvPr>
        </p:nvSpPr>
        <p:spPr/>
        <p:txBody>
          <a:bodyPr/>
          <a:lstStyle/>
          <a:p>
            <a:fld id="{64EE62C9-7213-4B10-9305-169D2183404B}" type="slidenum">
              <a:rPr lang="en-US" smtClean="0"/>
              <a:t>5</a:t>
            </a:fld>
            <a:endParaRPr lang="en-US"/>
          </a:p>
        </p:txBody>
      </p:sp>
    </p:spTree>
    <p:extLst>
      <p:ext uri="{BB962C8B-B14F-4D97-AF65-F5344CB8AC3E}">
        <p14:creationId xmlns:p14="http://schemas.microsoft.com/office/powerpoint/2010/main" val="2452207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Glad to be a part</a:t>
            </a:r>
            <a:r>
              <a:rPr lang="en-US" baseline="0" dirty="0" smtClean="0"/>
              <a:t> of this presentation today and share a little bit about our Intersection Manager experience.  At GIS-T 2017 in Phoenix, AZ we saw a very similar presentation to what Jessie and Lauren had just given.  From everything we knew about the MIRE FDE intersections requirements, this tool seemed like it would offer us the dynamic, organized, and easily maintainable environment that we had been wanting for our intersection program.  Notice that the title slide shows the intersection of ARNOLD and MIRE FDE.  It is imperative to our methodology that the ARNOLD dataset be the foundation for our intersections.  Intersections have to be just as dynamic and able to “roll with the changes” as ARNOLD is.   Let’s dig in!</a:t>
            </a:r>
            <a:endParaRPr lang="en-US" dirty="0"/>
          </a:p>
        </p:txBody>
      </p:sp>
      <p:sp>
        <p:nvSpPr>
          <p:cNvPr id="4" name="Slide Number Placeholder 3"/>
          <p:cNvSpPr>
            <a:spLocks noGrp="1"/>
          </p:cNvSpPr>
          <p:nvPr>
            <p:ph type="sldNum" sz="quarter" idx="10"/>
          </p:nvPr>
        </p:nvSpPr>
        <p:spPr/>
        <p:txBody>
          <a:bodyPr/>
          <a:lstStyle/>
          <a:p>
            <a:fld id="{64EE62C9-7213-4B10-9305-169D2183404B}" type="slidenum">
              <a:rPr lang="en-US" smtClean="0"/>
              <a:t>14</a:t>
            </a:fld>
            <a:endParaRPr lang="en-US"/>
          </a:p>
        </p:txBody>
      </p:sp>
    </p:spTree>
    <p:extLst>
      <p:ext uri="{BB962C8B-B14F-4D97-AF65-F5344CB8AC3E}">
        <p14:creationId xmlns:p14="http://schemas.microsoft.com/office/powerpoint/2010/main" val="1360502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really only “one BIG run” to do when you decide to officially identify</a:t>
            </a:r>
            <a:r>
              <a:rPr lang="en-US" baseline="0" dirty="0" smtClean="0"/>
              <a:t> your all public roads intersections.  From there, Intersection Manager uses the “from” and “to” dates (temporal fields) in all needed datasets such as ARNOLD and Functional Class to identify attribute changes or new or retired intersections.  Knowing this, we have been running a few tests before we decide to capture the statewide intersection and maintain from that point. </a:t>
            </a:r>
          </a:p>
          <a:p>
            <a:endParaRPr lang="en-US" baseline="0" dirty="0" smtClean="0"/>
          </a:p>
          <a:p>
            <a:r>
              <a:rPr lang="en-US" baseline="0" dirty="0" smtClean="0"/>
              <a:t>Notice that we had over 240,000 intersections created on our initial run which took 2 hours and 50 minutes to generate statewide.  Let’s look at some of the discoveries after this run.</a:t>
            </a:r>
            <a:endParaRPr lang="en-US" dirty="0"/>
          </a:p>
        </p:txBody>
      </p:sp>
      <p:sp>
        <p:nvSpPr>
          <p:cNvPr id="4" name="Slide Number Placeholder 3"/>
          <p:cNvSpPr>
            <a:spLocks noGrp="1"/>
          </p:cNvSpPr>
          <p:nvPr>
            <p:ph type="sldNum" sz="quarter" idx="10"/>
          </p:nvPr>
        </p:nvSpPr>
        <p:spPr/>
        <p:txBody>
          <a:bodyPr/>
          <a:lstStyle/>
          <a:p>
            <a:fld id="{64EE62C9-7213-4B10-9305-169D2183404B}" type="slidenum">
              <a:rPr lang="en-US" smtClean="0"/>
              <a:t>15</a:t>
            </a:fld>
            <a:endParaRPr lang="en-US"/>
          </a:p>
        </p:txBody>
      </p:sp>
    </p:spTree>
    <p:extLst>
      <p:ext uri="{BB962C8B-B14F-4D97-AF65-F5344CB8AC3E}">
        <p14:creationId xmlns:p14="http://schemas.microsoft.com/office/powerpoint/2010/main" val="2972506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this intersection of Tiger Blvd.</a:t>
            </a:r>
            <a:r>
              <a:rPr lang="en-US" baseline="0" dirty="0" smtClean="0"/>
              <a:t> and NE J St.  1</a:t>
            </a:r>
            <a:r>
              <a:rPr lang="en-US" baseline="30000" dirty="0" smtClean="0"/>
              <a:t>st</a:t>
            </a:r>
            <a:r>
              <a:rPr lang="en-US" baseline="0" dirty="0" smtClean="0"/>
              <a:t> thing to notice is the unique junction identifier (a MIRE FDE requirement).  These are auto-numbered ids.   Notice in the intersection route table field how the same intersection ID is noted for each intersection road.  </a:t>
            </a:r>
            <a:endParaRPr lang="en-US" dirty="0"/>
          </a:p>
        </p:txBody>
      </p:sp>
      <p:sp>
        <p:nvSpPr>
          <p:cNvPr id="4" name="Slide Number Placeholder 3"/>
          <p:cNvSpPr>
            <a:spLocks noGrp="1"/>
          </p:cNvSpPr>
          <p:nvPr>
            <p:ph type="sldNum" sz="quarter" idx="10"/>
          </p:nvPr>
        </p:nvSpPr>
        <p:spPr/>
        <p:txBody>
          <a:bodyPr/>
          <a:lstStyle/>
          <a:p>
            <a:fld id="{64EE62C9-7213-4B10-9305-169D2183404B}" type="slidenum">
              <a:rPr lang="en-US" smtClean="0"/>
              <a:t>16</a:t>
            </a:fld>
            <a:endParaRPr lang="en-US"/>
          </a:p>
        </p:txBody>
      </p:sp>
    </p:spTree>
    <p:extLst>
      <p:ext uri="{BB962C8B-B14F-4D97-AF65-F5344CB8AC3E}">
        <p14:creationId xmlns:p14="http://schemas.microsoft.com/office/powerpoint/2010/main" val="2972506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see the identifier</a:t>
            </a:r>
            <a:r>
              <a:rPr lang="en-US" baseline="0" dirty="0" smtClean="0"/>
              <a:t> for intersecting routes (</a:t>
            </a:r>
            <a:r>
              <a:rPr lang="en-US" baseline="0" dirty="0" err="1" smtClean="0"/>
              <a:t>on_route</a:t>
            </a:r>
            <a:r>
              <a:rPr lang="en-US" baseline="0" dirty="0" smtClean="0"/>
              <a:t> and </a:t>
            </a:r>
            <a:r>
              <a:rPr lang="en-US" baseline="0" dirty="0" err="1" smtClean="0"/>
              <a:t>at_route</a:t>
            </a:r>
            <a:r>
              <a:rPr lang="en-US" baseline="0" dirty="0" smtClean="0"/>
              <a:t>).  Additionally, notice how a log mile or route measure is present for the on route so that these have a linear location.  </a:t>
            </a:r>
            <a:endParaRPr lang="en-US" dirty="0"/>
          </a:p>
        </p:txBody>
      </p:sp>
      <p:sp>
        <p:nvSpPr>
          <p:cNvPr id="4" name="Slide Number Placeholder 3"/>
          <p:cNvSpPr>
            <a:spLocks noGrp="1"/>
          </p:cNvSpPr>
          <p:nvPr>
            <p:ph type="sldNum" sz="quarter" idx="10"/>
          </p:nvPr>
        </p:nvSpPr>
        <p:spPr/>
        <p:txBody>
          <a:bodyPr/>
          <a:lstStyle/>
          <a:p>
            <a:fld id="{64EE62C9-7213-4B10-9305-169D2183404B}" type="slidenum">
              <a:rPr lang="en-US" smtClean="0"/>
              <a:t>17</a:t>
            </a:fld>
            <a:endParaRPr lang="en-US"/>
          </a:p>
        </p:txBody>
      </p:sp>
    </p:spTree>
    <p:extLst>
      <p:ext uri="{BB962C8B-B14F-4D97-AF65-F5344CB8AC3E}">
        <p14:creationId xmlns:p14="http://schemas.microsoft.com/office/powerpoint/2010/main" val="2972506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7078C3-9F4C-4C6F-8CCC-291F93986308}"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45403-09C4-4CEB-999E-4BD86DDAC261}" type="slidenum">
              <a:rPr lang="en-US" smtClean="0"/>
              <a:t>‹#›</a:t>
            </a:fld>
            <a:endParaRPr lang="en-US"/>
          </a:p>
        </p:txBody>
      </p:sp>
    </p:spTree>
    <p:extLst>
      <p:ext uri="{BB962C8B-B14F-4D97-AF65-F5344CB8AC3E}">
        <p14:creationId xmlns:p14="http://schemas.microsoft.com/office/powerpoint/2010/main" val="1211668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7078C3-9F4C-4C6F-8CCC-291F93986308}"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45403-09C4-4CEB-999E-4BD86DDAC261}" type="slidenum">
              <a:rPr lang="en-US" smtClean="0"/>
              <a:t>‹#›</a:t>
            </a:fld>
            <a:endParaRPr lang="en-US"/>
          </a:p>
        </p:txBody>
      </p:sp>
    </p:spTree>
    <p:extLst>
      <p:ext uri="{BB962C8B-B14F-4D97-AF65-F5344CB8AC3E}">
        <p14:creationId xmlns:p14="http://schemas.microsoft.com/office/powerpoint/2010/main" val="1936394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7078C3-9F4C-4C6F-8CCC-291F93986308}"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45403-09C4-4CEB-999E-4BD86DDAC261}" type="slidenum">
              <a:rPr lang="en-US" smtClean="0"/>
              <a:t>‹#›</a:t>
            </a:fld>
            <a:endParaRPr lang="en-US"/>
          </a:p>
        </p:txBody>
      </p:sp>
    </p:spTree>
    <p:extLst>
      <p:ext uri="{BB962C8B-B14F-4D97-AF65-F5344CB8AC3E}">
        <p14:creationId xmlns:p14="http://schemas.microsoft.com/office/powerpoint/2010/main" val="2576374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7078C3-9F4C-4C6F-8CCC-291F93986308}"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45403-09C4-4CEB-999E-4BD86DDAC261}" type="slidenum">
              <a:rPr lang="en-US" smtClean="0"/>
              <a:t>‹#›</a:t>
            </a:fld>
            <a:endParaRPr lang="en-US"/>
          </a:p>
        </p:txBody>
      </p:sp>
    </p:spTree>
    <p:extLst>
      <p:ext uri="{BB962C8B-B14F-4D97-AF65-F5344CB8AC3E}">
        <p14:creationId xmlns:p14="http://schemas.microsoft.com/office/powerpoint/2010/main" val="869301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7078C3-9F4C-4C6F-8CCC-291F93986308}"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45403-09C4-4CEB-999E-4BD86DDAC261}" type="slidenum">
              <a:rPr lang="en-US" smtClean="0"/>
              <a:t>‹#›</a:t>
            </a:fld>
            <a:endParaRPr lang="en-US"/>
          </a:p>
        </p:txBody>
      </p:sp>
    </p:spTree>
    <p:extLst>
      <p:ext uri="{BB962C8B-B14F-4D97-AF65-F5344CB8AC3E}">
        <p14:creationId xmlns:p14="http://schemas.microsoft.com/office/powerpoint/2010/main" val="452030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7078C3-9F4C-4C6F-8CCC-291F93986308}" type="datetimeFigureOut">
              <a:rPr lang="en-US" smtClean="0"/>
              <a:t>8/16/2019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F45403-09C4-4CEB-999E-4BD86DDAC261}" type="slidenum">
              <a:rPr lang="en-US" smtClean="0"/>
              <a:t>‹#›</a:t>
            </a:fld>
            <a:endParaRPr lang="en-US"/>
          </a:p>
        </p:txBody>
      </p:sp>
    </p:spTree>
    <p:extLst>
      <p:ext uri="{BB962C8B-B14F-4D97-AF65-F5344CB8AC3E}">
        <p14:creationId xmlns:p14="http://schemas.microsoft.com/office/powerpoint/2010/main" val="8562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7078C3-9F4C-4C6F-8CCC-291F93986308}" type="datetimeFigureOut">
              <a:rPr lang="en-US" smtClean="0"/>
              <a:t>8/16/2019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F45403-09C4-4CEB-999E-4BD86DDAC261}" type="slidenum">
              <a:rPr lang="en-US" smtClean="0"/>
              <a:t>‹#›</a:t>
            </a:fld>
            <a:endParaRPr lang="en-US"/>
          </a:p>
        </p:txBody>
      </p:sp>
    </p:spTree>
    <p:extLst>
      <p:ext uri="{BB962C8B-B14F-4D97-AF65-F5344CB8AC3E}">
        <p14:creationId xmlns:p14="http://schemas.microsoft.com/office/powerpoint/2010/main" val="4102675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7078C3-9F4C-4C6F-8CCC-291F93986308}" type="datetimeFigureOut">
              <a:rPr lang="en-US" smtClean="0"/>
              <a:t>8/16/2019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F45403-09C4-4CEB-999E-4BD86DDAC261}" type="slidenum">
              <a:rPr lang="en-US" smtClean="0"/>
              <a:t>‹#›</a:t>
            </a:fld>
            <a:endParaRPr lang="en-US"/>
          </a:p>
        </p:txBody>
      </p:sp>
    </p:spTree>
    <p:extLst>
      <p:ext uri="{BB962C8B-B14F-4D97-AF65-F5344CB8AC3E}">
        <p14:creationId xmlns:p14="http://schemas.microsoft.com/office/powerpoint/2010/main" val="1752350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7078C3-9F4C-4C6F-8CCC-291F93986308}" type="datetimeFigureOut">
              <a:rPr lang="en-US" smtClean="0"/>
              <a:t>8/16/2019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F45403-09C4-4CEB-999E-4BD86DDAC261}" type="slidenum">
              <a:rPr lang="en-US" smtClean="0"/>
              <a:t>‹#›</a:t>
            </a:fld>
            <a:endParaRPr lang="en-US"/>
          </a:p>
        </p:txBody>
      </p:sp>
    </p:spTree>
    <p:extLst>
      <p:ext uri="{BB962C8B-B14F-4D97-AF65-F5344CB8AC3E}">
        <p14:creationId xmlns:p14="http://schemas.microsoft.com/office/powerpoint/2010/main" val="261352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7078C3-9F4C-4C6F-8CCC-291F93986308}" type="datetimeFigureOut">
              <a:rPr lang="en-US" smtClean="0"/>
              <a:t>8/16/2019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F45403-09C4-4CEB-999E-4BD86DDAC261}" type="slidenum">
              <a:rPr lang="en-US" smtClean="0"/>
              <a:t>‹#›</a:t>
            </a:fld>
            <a:endParaRPr lang="en-US"/>
          </a:p>
        </p:txBody>
      </p:sp>
    </p:spTree>
    <p:extLst>
      <p:ext uri="{BB962C8B-B14F-4D97-AF65-F5344CB8AC3E}">
        <p14:creationId xmlns:p14="http://schemas.microsoft.com/office/powerpoint/2010/main" val="2037236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7078C3-9F4C-4C6F-8CCC-291F93986308}" type="datetimeFigureOut">
              <a:rPr lang="en-US" smtClean="0"/>
              <a:t>8/16/2019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F45403-09C4-4CEB-999E-4BD86DDAC261}" type="slidenum">
              <a:rPr lang="en-US" smtClean="0"/>
              <a:t>‹#›</a:t>
            </a:fld>
            <a:endParaRPr lang="en-US"/>
          </a:p>
        </p:txBody>
      </p:sp>
    </p:spTree>
    <p:extLst>
      <p:ext uri="{BB962C8B-B14F-4D97-AF65-F5344CB8AC3E}">
        <p14:creationId xmlns:p14="http://schemas.microsoft.com/office/powerpoint/2010/main" val="296969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7078C3-9F4C-4C6F-8CCC-291F93986308}" type="datetimeFigureOut">
              <a:rPr lang="en-US" smtClean="0"/>
              <a:t>8/16/2019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F45403-09C4-4CEB-999E-4BD86DDAC261}" type="slidenum">
              <a:rPr lang="en-US" smtClean="0"/>
              <a:t>‹#›</a:t>
            </a:fld>
            <a:endParaRPr lang="en-US"/>
          </a:p>
        </p:txBody>
      </p:sp>
    </p:spTree>
    <p:extLst>
      <p:ext uri="{BB962C8B-B14F-4D97-AF65-F5344CB8AC3E}">
        <p14:creationId xmlns:p14="http://schemas.microsoft.com/office/powerpoint/2010/main" val="178249173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safety.fhwa.dot.gov/fde/illustrations.html"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16077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77911" y="228600"/>
            <a:ext cx="6992235" cy="707886"/>
          </a:xfrm>
          <a:prstGeom prst="rect">
            <a:avLst/>
          </a:prstGeom>
          <a:noFill/>
        </p:spPr>
        <p:txBody>
          <a:bodyPr wrap="none" rtlCol="0">
            <a:spAutoFit/>
          </a:bodyPr>
          <a:lstStyle/>
          <a:p>
            <a:pPr algn="ctr"/>
            <a:r>
              <a:rPr lang="en-US" sz="4000" b="1" dirty="0" smtClean="0"/>
              <a:t>MEET ME AT THE INTERSECTION</a:t>
            </a:r>
            <a:endParaRPr lang="en-US" sz="4000" b="1" dirty="0"/>
          </a:p>
        </p:txBody>
      </p:sp>
      <p:sp>
        <p:nvSpPr>
          <p:cNvPr id="5" name="TextBox 4"/>
          <p:cNvSpPr txBox="1"/>
          <p:nvPr/>
        </p:nvSpPr>
        <p:spPr>
          <a:xfrm rot="18599836">
            <a:off x="4419326" y="2064447"/>
            <a:ext cx="1829347" cy="646331"/>
          </a:xfrm>
          <a:prstGeom prst="rect">
            <a:avLst/>
          </a:prstGeom>
          <a:noFill/>
        </p:spPr>
        <p:txBody>
          <a:bodyPr wrap="none" rtlCol="0">
            <a:spAutoFit/>
          </a:bodyPr>
          <a:lstStyle/>
          <a:p>
            <a:r>
              <a:rPr lang="en-US" sz="3600" b="1" dirty="0" smtClean="0">
                <a:solidFill>
                  <a:srgbClr val="FF0000"/>
                </a:solidFill>
              </a:rPr>
              <a:t>ARNOLD</a:t>
            </a:r>
            <a:endParaRPr lang="en-US" sz="3600" b="1" dirty="0">
              <a:solidFill>
                <a:srgbClr val="FF0000"/>
              </a:solidFill>
            </a:endParaRPr>
          </a:p>
        </p:txBody>
      </p:sp>
      <p:sp>
        <p:nvSpPr>
          <p:cNvPr id="8" name="TextBox 7"/>
          <p:cNvSpPr txBox="1"/>
          <p:nvPr/>
        </p:nvSpPr>
        <p:spPr>
          <a:xfrm rot="983501">
            <a:off x="888182" y="2777222"/>
            <a:ext cx="2028119" cy="646331"/>
          </a:xfrm>
          <a:prstGeom prst="rect">
            <a:avLst/>
          </a:prstGeom>
          <a:noFill/>
          <a:scene3d>
            <a:camera prst="orthographicFront">
              <a:rot lat="0" lon="2400000" rev="0"/>
            </a:camera>
            <a:lightRig rig="threePt" dir="t"/>
          </a:scene3d>
          <a:sp3d/>
        </p:spPr>
        <p:txBody>
          <a:bodyPr wrap="none" rtlCol="0">
            <a:spAutoFit/>
            <a:flatTx/>
          </a:bodyPr>
          <a:lstStyle/>
          <a:p>
            <a:r>
              <a:rPr lang="en-US" sz="3600" b="1" dirty="0" smtClean="0">
                <a:solidFill>
                  <a:srgbClr val="FF0000"/>
                </a:solidFill>
              </a:rPr>
              <a:t>MIRE FDE</a:t>
            </a:r>
            <a:endParaRPr lang="en-US" sz="3600" b="1" dirty="0">
              <a:solidFill>
                <a:srgbClr val="FF0000"/>
              </a:solidFill>
            </a:endParaRPr>
          </a:p>
        </p:txBody>
      </p:sp>
      <p:sp>
        <p:nvSpPr>
          <p:cNvPr id="6" name="Flowchart: Connector 5"/>
          <p:cNvSpPr/>
          <p:nvPr/>
        </p:nvSpPr>
        <p:spPr>
          <a:xfrm>
            <a:off x="3932538" y="3487922"/>
            <a:ext cx="228600" cy="228600"/>
          </a:xfrm>
          <a:prstGeom prst="flowChartConnec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3350" y="6279630"/>
            <a:ext cx="1286916" cy="47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429000" y="6439241"/>
            <a:ext cx="4254178" cy="369332"/>
          </a:xfrm>
          <a:prstGeom prst="rect">
            <a:avLst/>
          </a:prstGeom>
          <a:noFill/>
        </p:spPr>
        <p:txBody>
          <a:bodyPr wrap="none" rtlCol="0">
            <a:spAutoFit/>
          </a:bodyPr>
          <a:lstStyle/>
          <a:p>
            <a:r>
              <a:rPr lang="en-US" dirty="0" smtClean="0"/>
              <a:t>Sharon Hawkins – GIS and Mapping Section</a:t>
            </a:r>
            <a:endParaRPr lang="en-US" dirty="0"/>
          </a:p>
        </p:txBody>
      </p:sp>
      <p:sp>
        <p:nvSpPr>
          <p:cNvPr id="11" name="TextBox 10"/>
          <p:cNvSpPr txBox="1"/>
          <p:nvPr/>
        </p:nvSpPr>
        <p:spPr>
          <a:xfrm rot="983501">
            <a:off x="5383982" y="3875257"/>
            <a:ext cx="2028119" cy="646331"/>
          </a:xfrm>
          <a:prstGeom prst="rect">
            <a:avLst/>
          </a:prstGeom>
          <a:noFill/>
          <a:scene3d>
            <a:camera prst="orthographicFront">
              <a:rot lat="0" lon="2400000" rev="0"/>
            </a:camera>
            <a:lightRig rig="threePt" dir="t"/>
          </a:scene3d>
          <a:sp3d/>
        </p:spPr>
        <p:txBody>
          <a:bodyPr wrap="none" rtlCol="0">
            <a:spAutoFit/>
            <a:flatTx/>
          </a:bodyPr>
          <a:lstStyle/>
          <a:p>
            <a:r>
              <a:rPr lang="en-US" sz="3600" b="1" dirty="0" smtClean="0">
                <a:solidFill>
                  <a:srgbClr val="FF0000"/>
                </a:solidFill>
              </a:rPr>
              <a:t>MIRE FDE</a:t>
            </a:r>
            <a:endParaRPr lang="en-US" sz="3600" b="1" dirty="0">
              <a:solidFill>
                <a:srgbClr val="FF0000"/>
              </a:solidFill>
            </a:endParaRPr>
          </a:p>
        </p:txBody>
      </p:sp>
      <p:sp>
        <p:nvSpPr>
          <p:cNvPr id="13" name="TextBox 12"/>
          <p:cNvSpPr txBox="1"/>
          <p:nvPr/>
        </p:nvSpPr>
        <p:spPr>
          <a:xfrm rot="18599836">
            <a:off x="1973315" y="4623858"/>
            <a:ext cx="1829347" cy="646331"/>
          </a:xfrm>
          <a:prstGeom prst="rect">
            <a:avLst/>
          </a:prstGeom>
          <a:noFill/>
        </p:spPr>
        <p:txBody>
          <a:bodyPr wrap="none" rtlCol="0">
            <a:spAutoFit/>
          </a:bodyPr>
          <a:lstStyle/>
          <a:p>
            <a:r>
              <a:rPr lang="en-US" sz="3600" b="1" dirty="0" smtClean="0">
                <a:solidFill>
                  <a:srgbClr val="FF0000"/>
                </a:solidFill>
              </a:rPr>
              <a:t>ARNOLD</a:t>
            </a:r>
            <a:endParaRPr lang="en-US" sz="3600" b="1" dirty="0">
              <a:solidFill>
                <a:srgbClr val="FF0000"/>
              </a:solidFill>
            </a:endParaRPr>
          </a:p>
        </p:txBody>
      </p:sp>
    </p:spTree>
    <p:extLst>
      <p:ext uri="{BB962C8B-B14F-4D97-AF65-F5344CB8AC3E}">
        <p14:creationId xmlns:p14="http://schemas.microsoft.com/office/powerpoint/2010/main" val="25513734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50363"/>
            <a:ext cx="7467599" cy="584775"/>
          </a:xfrm>
          <a:prstGeom prst="rect">
            <a:avLst/>
          </a:prstGeom>
          <a:noFill/>
        </p:spPr>
        <p:txBody>
          <a:bodyPr wrap="square" rtlCol="0">
            <a:spAutoFit/>
          </a:bodyPr>
          <a:lstStyle/>
          <a:p>
            <a:pPr algn="ctr"/>
            <a:r>
              <a:rPr lang="en-US" sz="3200" b="1" dirty="0" smtClean="0"/>
              <a:t>A CLOSER LOOK…Then and Now</a:t>
            </a:r>
            <a:endParaRPr lang="en-US" sz="3200" b="1" dirty="0"/>
          </a:p>
        </p:txBody>
      </p:sp>
      <p:pic>
        <p:nvPicPr>
          <p:cNvPr id="5" name="Picture 4" descr="Makeover.jpg"/>
          <p:cNvPicPr>
            <a:picLocks noChangeAspect="1"/>
          </p:cNvPicPr>
          <p:nvPr/>
        </p:nvPicPr>
        <p:blipFill>
          <a:blip r:embed="rId2" cstate="print"/>
          <a:srcRect t="24838" b="25486"/>
          <a:stretch>
            <a:fillRect/>
          </a:stretch>
        </p:blipFill>
        <p:spPr>
          <a:xfrm>
            <a:off x="2895600" y="609600"/>
            <a:ext cx="3276600" cy="1219200"/>
          </a:xfrm>
          <a:prstGeom prst="rect">
            <a:avLst/>
          </a:prstGeom>
        </p:spPr>
      </p:pic>
      <p:sp>
        <p:nvSpPr>
          <p:cNvPr id="6" name="TextBox 5"/>
          <p:cNvSpPr txBox="1"/>
          <p:nvPr/>
        </p:nvSpPr>
        <p:spPr>
          <a:xfrm>
            <a:off x="3581400" y="1676400"/>
            <a:ext cx="1976823" cy="369332"/>
          </a:xfrm>
          <a:prstGeom prst="rect">
            <a:avLst/>
          </a:prstGeom>
          <a:noFill/>
        </p:spPr>
        <p:txBody>
          <a:bodyPr wrap="none" rtlCol="0">
            <a:spAutoFit/>
          </a:bodyPr>
          <a:lstStyle/>
          <a:p>
            <a:r>
              <a:rPr lang="en-US" i="1" dirty="0" smtClean="0">
                <a:latin typeface="Rockwell Extra Bold" pitchFamily="18" charset="0"/>
              </a:rPr>
              <a:t>Road Edition</a:t>
            </a:r>
            <a:endParaRPr lang="en-US" i="1" dirty="0">
              <a:latin typeface="Rockwell Extra Bold"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152" y="2048256"/>
            <a:ext cx="6843487" cy="4736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64902" y="1676400"/>
            <a:ext cx="1664238" cy="369332"/>
          </a:xfrm>
          <a:prstGeom prst="rect">
            <a:avLst/>
          </a:prstGeom>
          <a:noFill/>
        </p:spPr>
        <p:txBody>
          <a:bodyPr wrap="none" rtlCol="0">
            <a:spAutoFit/>
          </a:bodyPr>
          <a:lstStyle/>
          <a:p>
            <a:r>
              <a:rPr lang="en-US" dirty="0" smtClean="0"/>
              <a:t>I-40/I-440 - NLR</a:t>
            </a:r>
            <a:endParaRPr lang="en-US" dirty="0"/>
          </a:p>
        </p:txBody>
      </p:sp>
    </p:spTree>
    <p:extLst>
      <p:ext uri="{BB962C8B-B14F-4D97-AF65-F5344CB8AC3E}">
        <p14:creationId xmlns:p14="http://schemas.microsoft.com/office/powerpoint/2010/main" val="308359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50363"/>
            <a:ext cx="7467599" cy="584775"/>
          </a:xfrm>
          <a:prstGeom prst="rect">
            <a:avLst/>
          </a:prstGeom>
          <a:noFill/>
        </p:spPr>
        <p:txBody>
          <a:bodyPr wrap="square" rtlCol="0">
            <a:spAutoFit/>
          </a:bodyPr>
          <a:lstStyle/>
          <a:p>
            <a:pPr algn="ctr"/>
            <a:r>
              <a:rPr lang="en-US" sz="3200" b="1" dirty="0" smtClean="0"/>
              <a:t>A CLOSER LOOK…Then and Now</a:t>
            </a:r>
            <a:endParaRPr lang="en-US" sz="3200" b="1" dirty="0"/>
          </a:p>
        </p:txBody>
      </p:sp>
      <p:pic>
        <p:nvPicPr>
          <p:cNvPr id="5" name="Picture 4" descr="Makeover.jpg"/>
          <p:cNvPicPr>
            <a:picLocks noChangeAspect="1"/>
          </p:cNvPicPr>
          <p:nvPr/>
        </p:nvPicPr>
        <p:blipFill>
          <a:blip r:embed="rId2" cstate="print"/>
          <a:srcRect t="24838" b="25486"/>
          <a:stretch>
            <a:fillRect/>
          </a:stretch>
        </p:blipFill>
        <p:spPr>
          <a:xfrm>
            <a:off x="2895600" y="609600"/>
            <a:ext cx="3276600" cy="1219200"/>
          </a:xfrm>
          <a:prstGeom prst="rect">
            <a:avLst/>
          </a:prstGeom>
        </p:spPr>
      </p:pic>
      <p:sp>
        <p:nvSpPr>
          <p:cNvPr id="6" name="TextBox 5"/>
          <p:cNvSpPr txBox="1"/>
          <p:nvPr/>
        </p:nvSpPr>
        <p:spPr>
          <a:xfrm>
            <a:off x="3581400" y="1676400"/>
            <a:ext cx="1976823" cy="369332"/>
          </a:xfrm>
          <a:prstGeom prst="rect">
            <a:avLst/>
          </a:prstGeom>
          <a:noFill/>
        </p:spPr>
        <p:txBody>
          <a:bodyPr wrap="none" rtlCol="0">
            <a:spAutoFit/>
          </a:bodyPr>
          <a:lstStyle/>
          <a:p>
            <a:r>
              <a:rPr lang="en-US" i="1" dirty="0" smtClean="0">
                <a:latin typeface="Rockwell Extra Bold" pitchFamily="18" charset="0"/>
              </a:rPr>
              <a:t>Road Edition</a:t>
            </a:r>
            <a:endParaRPr lang="en-US" i="1" dirty="0">
              <a:latin typeface="Rockwell Extra Bold"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152" y="2048256"/>
            <a:ext cx="6846386" cy="4736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864902" y="1676400"/>
            <a:ext cx="1664238" cy="369332"/>
          </a:xfrm>
          <a:prstGeom prst="rect">
            <a:avLst/>
          </a:prstGeom>
          <a:noFill/>
        </p:spPr>
        <p:txBody>
          <a:bodyPr wrap="none" rtlCol="0">
            <a:spAutoFit/>
          </a:bodyPr>
          <a:lstStyle/>
          <a:p>
            <a:r>
              <a:rPr lang="en-US" dirty="0" smtClean="0"/>
              <a:t>I-40/I-440 - NLR</a:t>
            </a:r>
            <a:endParaRPr lang="en-US" dirty="0"/>
          </a:p>
        </p:txBody>
      </p:sp>
    </p:spTree>
    <p:extLst>
      <p:ext uri="{BB962C8B-B14F-4D97-AF65-F5344CB8AC3E}">
        <p14:creationId xmlns:p14="http://schemas.microsoft.com/office/powerpoint/2010/main" val="9050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50363"/>
            <a:ext cx="7467599" cy="584775"/>
          </a:xfrm>
          <a:prstGeom prst="rect">
            <a:avLst/>
          </a:prstGeom>
          <a:noFill/>
        </p:spPr>
        <p:txBody>
          <a:bodyPr wrap="square" rtlCol="0">
            <a:spAutoFit/>
          </a:bodyPr>
          <a:lstStyle/>
          <a:p>
            <a:pPr algn="ctr"/>
            <a:r>
              <a:rPr lang="en-US" sz="3200" b="1" dirty="0" smtClean="0"/>
              <a:t>A CLOSER LOOK…Then and Now</a:t>
            </a:r>
            <a:endParaRPr lang="en-US" sz="3200" b="1" dirty="0"/>
          </a:p>
        </p:txBody>
      </p:sp>
      <p:pic>
        <p:nvPicPr>
          <p:cNvPr id="5" name="Picture 4" descr="Makeover.jpg"/>
          <p:cNvPicPr>
            <a:picLocks noChangeAspect="1"/>
          </p:cNvPicPr>
          <p:nvPr/>
        </p:nvPicPr>
        <p:blipFill>
          <a:blip r:embed="rId2" cstate="print"/>
          <a:srcRect t="24838" b="25486"/>
          <a:stretch>
            <a:fillRect/>
          </a:stretch>
        </p:blipFill>
        <p:spPr>
          <a:xfrm>
            <a:off x="2895600" y="609600"/>
            <a:ext cx="3276600" cy="1219200"/>
          </a:xfrm>
          <a:prstGeom prst="rect">
            <a:avLst/>
          </a:prstGeom>
        </p:spPr>
      </p:pic>
      <p:sp>
        <p:nvSpPr>
          <p:cNvPr id="6" name="TextBox 5"/>
          <p:cNvSpPr txBox="1"/>
          <p:nvPr/>
        </p:nvSpPr>
        <p:spPr>
          <a:xfrm>
            <a:off x="3581400" y="1676400"/>
            <a:ext cx="1976823" cy="369332"/>
          </a:xfrm>
          <a:prstGeom prst="rect">
            <a:avLst/>
          </a:prstGeom>
          <a:noFill/>
        </p:spPr>
        <p:txBody>
          <a:bodyPr wrap="none" rtlCol="0">
            <a:spAutoFit/>
          </a:bodyPr>
          <a:lstStyle/>
          <a:p>
            <a:r>
              <a:rPr lang="en-US" i="1" dirty="0" smtClean="0">
                <a:latin typeface="Rockwell Extra Bold" pitchFamily="18" charset="0"/>
              </a:rPr>
              <a:t>Road Edition</a:t>
            </a:r>
            <a:endParaRPr lang="en-US" i="1" dirty="0">
              <a:latin typeface="Rockwell Extra Bold"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152" y="2048256"/>
            <a:ext cx="6851049" cy="4736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864902" y="1676400"/>
            <a:ext cx="1451038" cy="369332"/>
          </a:xfrm>
          <a:prstGeom prst="rect">
            <a:avLst/>
          </a:prstGeom>
          <a:noFill/>
        </p:spPr>
        <p:txBody>
          <a:bodyPr wrap="none" rtlCol="0">
            <a:spAutoFit/>
          </a:bodyPr>
          <a:lstStyle/>
          <a:p>
            <a:r>
              <a:rPr lang="en-US" dirty="0" smtClean="0"/>
              <a:t>SOMEWHERE</a:t>
            </a:r>
            <a:endParaRPr lang="en-US" dirty="0"/>
          </a:p>
        </p:txBody>
      </p:sp>
    </p:spTree>
    <p:extLst>
      <p:ext uri="{BB962C8B-B14F-4D97-AF65-F5344CB8AC3E}">
        <p14:creationId xmlns:p14="http://schemas.microsoft.com/office/powerpoint/2010/main" val="71838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50363"/>
            <a:ext cx="7467599" cy="584775"/>
          </a:xfrm>
          <a:prstGeom prst="rect">
            <a:avLst/>
          </a:prstGeom>
          <a:noFill/>
        </p:spPr>
        <p:txBody>
          <a:bodyPr wrap="square" rtlCol="0">
            <a:spAutoFit/>
          </a:bodyPr>
          <a:lstStyle/>
          <a:p>
            <a:pPr algn="ctr"/>
            <a:r>
              <a:rPr lang="en-US" sz="3200" b="1" dirty="0" smtClean="0"/>
              <a:t>A CLOSER LOOK…Then and Now</a:t>
            </a:r>
            <a:endParaRPr lang="en-US" sz="3200" b="1" dirty="0"/>
          </a:p>
        </p:txBody>
      </p:sp>
      <p:pic>
        <p:nvPicPr>
          <p:cNvPr id="5" name="Picture 4" descr="Makeover.jpg"/>
          <p:cNvPicPr>
            <a:picLocks noChangeAspect="1"/>
          </p:cNvPicPr>
          <p:nvPr/>
        </p:nvPicPr>
        <p:blipFill>
          <a:blip r:embed="rId2" cstate="print"/>
          <a:srcRect t="24838" b="25486"/>
          <a:stretch>
            <a:fillRect/>
          </a:stretch>
        </p:blipFill>
        <p:spPr>
          <a:xfrm>
            <a:off x="2895600" y="609600"/>
            <a:ext cx="3276600" cy="1219200"/>
          </a:xfrm>
          <a:prstGeom prst="rect">
            <a:avLst/>
          </a:prstGeom>
        </p:spPr>
      </p:pic>
      <p:sp>
        <p:nvSpPr>
          <p:cNvPr id="6" name="TextBox 5"/>
          <p:cNvSpPr txBox="1"/>
          <p:nvPr/>
        </p:nvSpPr>
        <p:spPr>
          <a:xfrm>
            <a:off x="3581400" y="1676400"/>
            <a:ext cx="1976823" cy="369332"/>
          </a:xfrm>
          <a:prstGeom prst="rect">
            <a:avLst/>
          </a:prstGeom>
          <a:noFill/>
        </p:spPr>
        <p:txBody>
          <a:bodyPr wrap="none" rtlCol="0">
            <a:spAutoFit/>
          </a:bodyPr>
          <a:lstStyle/>
          <a:p>
            <a:r>
              <a:rPr lang="en-US" i="1" dirty="0" smtClean="0">
                <a:latin typeface="Rockwell Extra Bold" pitchFamily="18" charset="0"/>
              </a:rPr>
              <a:t>Road Edition</a:t>
            </a:r>
            <a:endParaRPr lang="en-US" i="1" dirty="0">
              <a:latin typeface="Rockwell Extra Bold"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152" y="2048256"/>
            <a:ext cx="6835941" cy="4736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864902" y="1676400"/>
            <a:ext cx="1451038" cy="369332"/>
          </a:xfrm>
          <a:prstGeom prst="rect">
            <a:avLst/>
          </a:prstGeom>
          <a:noFill/>
        </p:spPr>
        <p:txBody>
          <a:bodyPr wrap="none" rtlCol="0">
            <a:spAutoFit/>
          </a:bodyPr>
          <a:lstStyle/>
          <a:p>
            <a:r>
              <a:rPr lang="en-US" dirty="0" smtClean="0"/>
              <a:t>SOMEWHERE</a:t>
            </a:r>
            <a:endParaRPr lang="en-US" dirty="0"/>
          </a:p>
        </p:txBody>
      </p:sp>
    </p:spTree>
    <p:extLst>
      <p:ext uri="{BB962C8B-B14F-4D97-AF65-F5344CB8AC3E}">
        <p14:creationId xmlns:p14="http://schemas.microsoft.com/office/powerpoint/2010/main" val="275033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62706" y="228600"/>
            <a:ext cx="5022657" cy="707886"/>
          </a:xfrm>
          <a:prstGeom prst="rect">
            <a:avLst/>
          </a:prstGeom>
          <a:noFill/>
        </p:spPr>
        <p:txBody>
          <a:bodyPr wrap="none" rtlCol="0">
            <a:spAutoFit/>
          </a:bodyPr>
          <a:lstStyle/>
          <a:p>
            <a:pPr algn="ctr"/>
            <a:r>
              <a:rPr lang="en-US" sz="4000" b="1" dirty="0" smtClean="0"/>
              <a:t>HOW DO WE DO THIS?</a:t>
            </a:r>
            <a:endParaRPr lang="en-US" sz="4000" b="1" dirty="0"/>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3350" y="6279630"/>
            <a:ext cx="1286916" cy="47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936486"/>
            <a:ext cx="6858000" cy="515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3931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0361" y="202367"/>
            <a:ext cx="6486263" cy="1200329"/>
          </a:xfrm>
          <a:prstGeom prst="rect">
            <a:avLst/>
          </a:prstGeom>
          <a:noFill/>
        </p:spPr>
        <p:txBody>
          <a:bodyPr wrap="none" rtlCol="0">
            <a:spAutoFit/>
          </a:bodyPr>
          <a:lstStyle/>
          <a:p>
            <a:pPr algn="ctr"/>
            <a:r>
              <a:rPr lang="en-US" sz="4000" b="1" dirty="0" smtClean="0"/>
              <a:t>LOCATING THE INTERSECTION</a:t>
            </a:r>
          </a:p>
          <a:p>
            <a:pPr algn="ctr"/>
            <a:r>
              <a:rPr lang="en-US" sz="3200" b="1" dirty="0" smtClean="0"/>
              <a:t>SO MANY INTERSECTIONS!</a:t>
            </a:r>
            <a:endParaRPr lang="en-US" sz="3200" b="1" dirty="0"/>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3350" y="6279630"/>
            <a:ext cx="1286916" cy="47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028455" y="2286000"/>
            <a:ext cx="3454215" cy="369332"/>
          </a:xfrm>
          <a:prstGeom prst="rect">
            <a:avLst/>
          </a:prstGeom>
          <a:noFill/>
        </p:spPr>
        <p:txBody>
          <a:bodyPr wrap="none" rtlCol="0">
            <a:spAutoFit/>
          </a:bodyPr>
          <a:lstStyle/>
          <a:p>
            <a:r>
              <a:rPr lang="en-US" dirty="0" smtClean="0"/>
              <a:t>240,453 Intersections on initial run</a:t>
            </a:r>
            <a:endParaRPr lang="en-US" dirty="0"/>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47800"/>
            <a:ext cx="3942243" cy="3481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1000" y="2819400"/>
            <a:ext cx="4720993" cy="3025029"/>
          </a:xfrm>
          <a:prstGeom prst="rect">
            <a:avLst/>
          </a:prstGeom>
          <a:noFill/>
          <a:ln w="9525">
            <a:solidFill>
              <a:schemeClr val="bg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468294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541" y="1752600"/>
            <a:ext cx="2984256" cy="4177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80342" y="202367"/>
            <a:ext cx="6626301" cy="1200329"/>
          </a:xfrm>
          <a:prstGeom prst="rect">
            <a:avLst/>
          </a:prstGeom>
          <a:noFill/>
        </p:spPr>
        <p:txBody>
          <a:bodyPr wrap="none" rtlCol="0">
            <a:spAutoFit/>
          </a:bodyPr>
          <a:lstStyle/>
          <a:p>
            <a:pPr algn="ctr"/>
            <a:r>
              <a:rPr lang="en-US" sz="4000" b="1" dirty="0" smtClean="0"/>
              <a:t>LOCATING THE INTERSECTION</a:t>
            </a:r>
          </a:p>
          <a:p>
            <a:pPr algn="ctr"/>
            <a:r>
              <a:rPr lang="en-US" sz="3200" b="1" dirty="0" smtClean="0"/>
              <a:t>SO MUCH MORE THAN JUST A POINT!</a:t>
            </a:r>
            <a:endParaRPr lang="en-US" sz="3200" b="1" dirty="0"/>
          </a:p>
        </p:txBody>
      </p:sp>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3350" y="6279630"/>
            <a:ext cx="1286916" cy="47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447800"/>
            <a:ext cx="3629402" cy="28813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rot="16200000">
            <a:off x="1580031" y="2022830"/>
            <a:ext cx="713657" cy="307777"/>
          </a:xfrm>
          <a:prstGeom prst="rect">
            <a:avLst/>
          </a:prstGeom>
          <a:noFill/>
        </p:spPr>
        <p:txBody>
          <a:bodyPr wrap="none" rtlCol="0">
            <a:spAutoFit/>
          </a:bodyPr>
          <a:lstStyle/>
          <a:p>
            <a:r>
              <a:rPr lang="en-US" sz="1400" dirty="0" smtClean="0">
                <a:solidFill>
                  <a:srgbClr val="FFFF00"/>
                </a:solidFill>
              </a:rPr>
              <a:t>NE J St.</a:t>
            </a:r>
            <a:endParaRPr lang="en-US" sz="1400" dirty="0">
              <a:solidFill>
                <a:srgbClr val="FFFF00"/>
              </a:solidFill>
            </a:endParaRPr>
          </a:p>
        </p:txBody>
      </p:sp>
      <p:sp>
        <p:nvSpPr>
          <p:cNvPr id="10" name="TextBox 9"/>
          <p:cNvSpPr txBox="1"/>
          <p:nvPr/>
        </p:nvSpPr>
        <p:spPr>
          <a:xfrm rot="16200000">
            <a:off x="1532584" y="3555740"/>
            <a:ext cx="713657" cy="307777"/>
          </a:xfrm>
          <a:prstGeom prst="rect">
            <a:avLst/>
          </a:prstGeom>
          <a:noFill/>
        </p:spPr>
        <p:txBody>
          <a:bodyPr wrap="none" rtlCol="0">
            <a:spAutoFit/>
          </a:bodyPr>
          <a:lstStyle/>
          <a:p>
            <a:r>
              <a:rPr lang="en-US" sz="1400" dirty="0" smtClean="0">
                <a:solidFill>
                  <a:srgbClr val="FFFF00"/>
                </a:solidFill>
              </a:rPr>
              <a:t>NE J St.</a:t>
            </a:r>
            <a:endParaRPr lang="en-US" sz="1400" dirty="0">
              <a:solidFill>
                <a:srgbClr val="FFFF00"/>
              </a:solidFill>
            </a:endParaRPr>
          </a:p>
        </p:txBody>
      </p:sp>
      <p:sp>
        <p:nvSpPr>
          <p:cNvPr id="11" name="TextBox 10"/>
          <p:cNvSpPr txBox="1"/>
          <p:nvPr/>
        </p:nvSpPr>
        <p:spPr>
          <a:xfrm>
            <a:off x="533400" y="2667000"/>
            <a:ext cx="949299" cy="307777"/>
          </a:xfrm>
          <a:prstGeom prst="rect">
            <a:avLst/>
          </a:prstGeom>
          <a:noFill/>
        </p:spPr>
        <p:txBody>
          <a:bodyPr wrap="none" rtlCol="0">
            <a:spAutoFit/>
          </a:bodyPr>
          <a:lstStyle/>
          <a:p>
            <a:r>
              <a:rPr lang="en-US" sz="1400" dirty="0" smtClean="0">
                <a:solidFill>
                  <a:srgbClr val="FFFF00"/>
                </a:solidFill>
              </a:rPr>
              <a:t>Tiger Blvd.</a:t>
            </a:r>
            <a:endParaRPr lang="en-US" sz="1400" dirty="0">
              <a:solidFill>
                <a:srgbClr val="FFFF00"/>
              </a:solidFill>
            </a:endParaRPr>
          </a:p>
        </p:txBody>
      </p:sp>
      <p:sp>
        <p:nvSpPr>
          <p:cNvPr id="12" name="TextBox 11"/>
          <p:cNvSpPr txBox="1"/>
          <p:nvPr/>
        </p:nvSpPr>
        <p:spPr>
          <a:xfrm>
            <a:off x="2209800" y="2667000"/>
            <a:ext cx="949299" cy="307777"/>
          </a:xfrm>
          <a:prstGeom prst="rect">
            <a:avLst/>
          </a:prstGeom>
          <a:noFill/>
        </p:spPr>
        <p:txBody>
          <a:bodyPr wrap="none" rtlCol="0">
            <a:spAutoFit/>
          </a:bodyPr>
          <a:lstStyle/>
          <a:p>
            <a:r>
              <a:rPr lang="en-US" sz="1400" dirty="0" smtClean="0">
                <a:solidFill>
                  <a:srgbClr val="FFFF00"/>
                </a:solidFill>
              </a:rPr>
              <a:t>Tiger Blvd.</a:t>
            </a:r>
            <a:endParaRPr lang="en-US" sz="1400" dirty="0">
              <a:solidFill>
                <a:srgbClr val="FFFF00"/>
              </a:solidFill>
            </a:endParaRPr>
          </a:p>
        </p:txBody>
      </p:sp>
      <p:sp>
        <p:nvSpPr>
          <p:cNvPr id="3" name="Oval 2"/>
          <p:cNvSpPr/>
          <p:nvPr/>
        </p:nvSpPr>
        <p:spPr>
          <a:xfrm>
            <a:off x="4979377" y="3056998"/>
            <a:ext cx="914400" cy="2256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419600" y="1962978"/>
            <a:ext cx="914400" cy="2256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509846" y="4449113"/>
            <a:ext cx="914400" cy="2256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247707" y="6094964"/>
            <a:ext cx="2623923" cy="369332"/>
          </a:xfrm>
          <a:prstGeom prst="rect">
            <a:avLst/>
          </a:prstGeom>
          <a:noFill/>
        </p:spPr>
        <p:txBody>
          <a:bodyPr wrap="none" rtlCol="0">
            <a:spAutoFit/>
          </a:bodyPr>
          <a:lstStyle/>
          <a:p>
            <a:r>
              <a:rPr lang="en-US" dirty="0" smtClean="0">
                <a:solidFill>
                  <a:srgbClr val="FF0000"/>
                </a:solidFill>
              </a:rPr>
              <a:t>Unique Junction Identifier</a:t>
            </a:r>
            <a:endParaRPr lang="en-US" dirty="0">
              <a:solidFill>
                <a:srgbClr val="FF0000"/>
              </a:solidFill>
            </a:endParaRPr>
          </a:p>
        </p:txBody>
      </p:sp>
    </p:spTree>
    <p:extLst>
      <p:ext uri="{BB962C8B-B14F-4D97-AF65-F5344CB8AC3E}">
        <p14:creationId xmlns:p14="http://schemas.microsoft.com/office/powerpoint/2010/main" val="34002551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541" y="1752600"/>
            <a:ext cx="2984256" cy="4177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80342" y="202367"/>
            <a:ext cx="6626301" cy="1200329"/>
          </a:xfrm>
          <a:prstGeom prst="rect">
            <a:avLst/>
          </a:prstGeom>
          <a:noFill/>
        </p:spPr>
        <p:txBody>
          <a:bodyPr wrap="none" rtlCol="0">
            <a:spAutoFit/>
          </a:bodyPr>
          <a:lstStyle/>
          <a:p>
            <a:pPr algn="ctr"/>
            <a:r>
              <a:rPr lang="en-US" sz="4000" b="1" dirty="0" smtClean="0"/>
              <a:t>LOCATING THE INTERSECTION</a:t>
            </a:r>
          </a:p>
          <a:p>
            <a:pPr algn="ctr"/>
            <a:r>
              <a:rPr lang="en-US" sz="3200" b="1" dirty="0" smtClean="0"/>
              <a:t>SO MUCH MORE THAN JUST A POINT!</a:t>
            </a:r>
            <a:endParaRPr lang="en-US" sz="3200" b="1" dirty="0"/>
          </a:p>
        </p:txBody>
      </p:sp>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3350" y="6279630"/>
            <a:ext cx="1286916" cy="47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447800"/>
            <a:ext cx="3629402" cy="28813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rot="16200000">
            <a:off x="1580031" y="2022830"/>
            <a:ext cx="713657" cy="307777"/>
          </a:xfrm>
          <a:prstGeom prst="rect">
            <a:avLst/>
          </a:prstGeom>
          <a:noFill/>
        </p:spPr>
        <p:txBody>
          <a:bodyPr wrap="none" rtlCol="0">
            <a:spAutoFit/>
          </a:bodyPr>
          <a:lstStyle/>
          <a:p>
            <a:r>
              <a:rPr lang="en-US" sz="1400" dirty="0" smtClean="0">
                <a:solidFill>
                  <a:srgbClr val="FFFF00"/>
                </a:solidFill>
              </a:rPr>
              <a:t>NE J St.</a:t>
            </a:r>
            <a:endParaRPr lang="en-US" sz="1400" dirty="0">
              <a:solidFill>
                <a:srgbClr val="FFFF00"/>
              </a:solidFill>
            </a:endParaRPr>
          </a:p>
        </p:txBody>
      </p:sp>
      <p:sp>
        <p:nvSpPr>
          <p:cNvPr id="10" name="TextBox 9"/>
          <p:cNvSpPr txBox="1"/>
          <p:nvPr/>
        </p:nvSpPr>
        <p:spPr>
          <a:xfrm rot="16200000">
            <a:off x="1532584" y="3555740"/>
            <a:ext cx="713657" cy="307777"/>
          </a:xfrm>
          <a:prstGeom prst="rect">
            <a:avLst/>
          </a:prstGeom>
          <a:noFill/>
        </p:spPr>
        <p:txBody>
          <a:bodyPr wrap="none" rtlCol="0">
            <a:spAutoFit/>
          </a:bodyPr>
          <a:lstStyle/>
          <a:p>
            <a:r>
              <a:rPr lang="en-US" sz="1400" dirty="0" smtClean="0">
                <a:solidFill>
                  <a:srgbClr val="FFFF00"/>
                </a:solidFill>
              </a:rPr>
              <a:t>NE J St.</a:t>
            </a:r>
            <a:endParaRPr lang="en-US" sz="1400" dirty="0">
              <a:solidFill>
                <a:srgbClr val="FFFF00"/>
              </a:solidFill>
            </a:endParaRPr>
          </a:p>
        </p:txBody>
      </p:sp>
      <p:sp>
        <p:nvSpPr>
          <p:cNvPr id="11" name="TextBox 10"/>
          <p:cNvSpPr txBox="1"/>
          <p:nvPr/>
        </p:nvSpPr>
        <p:spPr>
          <a:xfrm>
            <a:off x="533400" y="2667000"/>
            <a:ext cx="949299" cy="307777"/>
          </a:xfrm>
          <a:prstGeom prst="rect">
            <a:avLst/>
          </a:prstGeom>
          <a:noFill/>
        </p:spPr>
        <p:txBody>
          <a:bodyPr wrap="none" rtlCol="0">
            <a:spAutoFit/>
          </a:bodyPr>
          <a:lstStyle/>
          <a:p>
            <a:r>
              <a:rPr lang="en-US" sz="1400" dirty="0" smtClean="0">
                <a:solidFill>
                  <a:srgbClr val="FFFF00"/>
                </a:solidFill>
              </a:rPr>
              <a:t>Tiger Blvd.</a:t>
            </a:r>
            <a:endParaRPr lang="en-US" sz="1400" dirty="0">
              <a:solidFill>
                <a:srgbClr val="FFFF00"/>
              </a:solidFill>
            </a:endParaRPr>
          </a:p>
        </p:txBody>
      </p:sp>
      <p:sp>
        <p:nvSpPr>
          <p:cNvPr id="12" name="TextBox 11"/>
          <p:cNvSpPr txBox="1"/>
          <p:nvPr/>
        </p:nvSpPr>
        <p:spPr>
          <a:xfrm>
            <a:off x="2209800" y="2667000"/>
            <a:ext cx="949299" cy="307777"/>
          </a:xfrm>
          <a:prstGeom prst="rect">
            <a:avLst/>
          </a:prstGeom>
          <a:noFill/>
        </p:spPr>
        <p:txBody>
          <a:bodyPr wrap="none" rtlCol="0">
            <a:spAutoFit/>
          </a:bodyPr>
          <a:lstStyle/>
          <a:p>
            <a:r>
              <a:rPr lang="en-US" sz="1400" dirty="0" smtClean="0">
                <a:solidFill>
                  <a:srgbClr val="FFFF00"/>
                </a:solidFill>
              </a:rPr>
              <a:t>Tiger Blvd.</a:t>
            </a:r>
            <a:endParaRPr lang="en-US" sz="1400" dirty="0">
              <a:solidFill>
                <a:srgbClr val="FFFF00"/>
              </a:solidFill>
            </a:endParaRPr>
          </a:p>
        </p:txBody>
      </p:sp>
      <p:sp>
        <p:nvSpPr>
          <p:cNvPr id="17" name="Oval 16"/>
          <p:cNvSpPr/>
          <p:nvPr/>
        </p:nvSpPr>
        <p:spPr>
          <a:xfrm>
            <a:off x="5509846" y="4876800"/>
            <a:ext cx="914400" cy="2256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363553" y="6019800"/>
            <a:ext cx="4292585" cy="369332"/>
          </a:xfrm>
          <a:prstGeom prst="rect">
            <a:avLst/>
          </a:prstGeom>
          <a:noFill/>
        </p:spPr>
        <p:txBody>
          <a:bodyPr wrap="none" rtlCol="0">
            <a:spAutoFit/>
          </a:bodyPr>
          <a:lstStyle/>
          <a:p>
            <a:r>
              <a:rPr lang="en-US" dirty="0" smtClean="0">
                <a:solidFill>
                  <a:srgbClr val="FF0000"/>
                </a:solidFill>
              </a:rPr>
              <a:t>Location Identifier for Road 1 Crossing Point</a:t>
            </a:r>
            <a:endParaRPr lang="en-US" dirty="0">
              <a:solidFill>
                <a:srgbClr val="FF0000"/>
              </a:solidFill>
            </a:endParaRPr>
          </a:p>
        </p:txBody>
      </p:sp>
      <p:sp>
        <p:nvSpPr>
          <p:cNvPr id="14" name="Oval 13"/>
          <p:cNvSpPr/>
          <p:nvPr/>
        </p:nvSpPr>
        <p:spPr>
          <a:xfrm>
            <a:off x="5676900" y="4651177"/>
            <a:ext cx="1028700" cy="2256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559669" y="5105400"/>
            <a:ext cx="1492127" cy="2256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06457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541" y="1752600"/>
            <a:ext cx="2984256" cy="4177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80342" y="202367"/>
            <a:ext cx="6626301" cy="1200329"/>
          </a:xfrm>
          <a:prstGeom prst="rect">
            <a:avLst/>
          </a:prstGeom>
          <a:noFill/>
        </p:spPr>
        <p:txBody>
          <a:bodyPr wrap="none" rtlCol="0">
            <a:spAutoFit/>
          </a:bodyPr>
          <a:lstStyle/>
          <a:p>
            <a:pPr algn="ctr"/>
            <a:r>
              <a:rPr lang="en-US" sz="4000" b="1" dirty="0" smtClean="0"/>
              <a:t>LOCATING THE INTERSECTION</a:t>
            </a:r>
          </a:p>
          <a:p>
            <a:pPr algn="ctr"/>
            <a:r>
              <a:rPr lang="en-US" sz="3200" b="1" dirty="0" smtClean="0"/>
              <a:t>SO MUCH MORE THAN JUST A POINT!</a:t>
            </a:r>
            <a:endParaRPr lang="en-US" sz="3200" b="1" dirty="0"/>
          </a:p>
        </p:txBody>
      </p:sp>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3350" y="6279630"/>
            <a:ext cx="1286916" cy="47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447800"/>
            <a:ext cx="3629402" cy="28813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rot="16200000">
            <a:off x="1580031" y="2022830"/>
            <a:ext cx="713657" cy="307777"/>
          </a:xfrm>
          <a:prstGeom prst="rect">
            <a:avLst/>
          </a:prstGeom>
          <a:noFill/>
        </p:spPr>
        <p:txBody>
          <a:bodyPr wrap="none" rtlCol="0">
            <a:spAutoFit/>
          </a:bodyPr>
          <a:lstStyle/>
          <a:p>
            <a:r>
              <a:rPr lang="en-US" sz="1400" dirty="0" smtClean="0">
                <a:solidFill>
                  <a:srgbClr val="FFFF00"/>
                </a:solidFill>
              </a:rPr>
              <a:t>NE J St.</a:t>
            </a:r>
            <a:endParaRPr lang="en-US" sz="1400" dirty="0">
              <a:solidFill>
                <a:srgbClr val="FFFF00"/>
              </a:solidFill>
            </a:endParaRPr>
          </a:p>
        </p:txBody>
      </p:sp>
      <p:sp>
        <p:nvSpPr>
          <p:cNvPr id="10" name="TextBox 9"/>
          <p:cNvSpPr txBox="1"/>
          <p:nvPr/>
        </p:nvSpPr>
        <p:spPr>
          <a:xfrm rot="16200000">
            <a:off x="1532584" y="3555740"/>
            <a:ext cx="713657" cy="307777"/>
          </a:xfrm>
          <a:prstGeom prst="rect">
            <a:avLst/>
          </a:prstGeom>
          <a:noFill/>
        </p:spPr>
        <p:txBody>
          <a:bodyPr wrap="none" rtlCol="0">
            <a:spAutoFit/>
          </a:bodyPr>
          <a:lstStyle/>
          <a:p>
            <a:r>
              <a:rPr lang="en-US" sz="1400" dirty="0" smtClean="0">
                <a:solidFill>
                  <a:srgbClr val="FFFF00"/>
                </a:solidFill>
              </a:rPr>
              <a:t>NE J St.</a:t>
            </a:r>
            <a:endParaRPr lang="en-US" sz="1400" dirty="0">
              <a:solidFill>
                <a:srgbClr val="FFFF00"/>
              </a:solidFill>
            </a:endParaRPr>
          </a:p>
        </p:txBody>
      </p:sp>
      <p:sp>
        <p:nvSpPr>
          <p:cNvPr id="11" name="TextBox 10"/>
          <p:cNvSpPr txBox="1"/>
          <p:nvPr/>
        </p:nvSpPr>
        <p:spPr>
          <a:xfrm>
            <a:off x="533400" y="2667000"/>
            <a:ext cx="949299" cy="307777"/>
          </a:xfrm>
          <a:prstGeom prst="rect">
            <a:avLst/>
          </a:prstGeom>
          <a:noFill/>
        </p:spPr>
        <p:txBody>
          <a:bodyPr wrap="none" rtlCol="0">
            <a:spAutoFit/>
          </a:bodyPr>
          <a:lstStyle/>
          <a:p>
            <a:r>
              <a:rPr lang="en-US" sz="1400" dirty="0" smtClean="0">
                <a:solidFill>
                  <a:srgbClr val="FFFF00"/>
                </a:solidFill>
              </a:rPr>
              <a:t>Tiger Blvd.</a:t>
            </a:r>
            <a:endParaRPr lang="en-US" sz="1400" dirty="0">
              <a:solidFill>
                <a:srgbClr val="FFFF00"/>
              </a:solidFill>
            </a:endParaRPr>
          </a:p>
        </p:txBody>
      </p:sp>
      <p:sp>
        <p:nvSpPr>
          <p:cNvPr id="12" name="TextBox 11"/>
          <p:cNvSpPr txBox="1"/>
          <p:nvPr/>
        </p:nvSpPr>
        <p:spPr>
          <a:xfrm>
            <a:off x="2209800" y="2667000"/>
            <a:ext cx="949299" cy="307777"/>
          </a:xfrm>
          <a:prstGeom prst="rect">
            <a:avLst/>
          </a:prstGeom>
          <a:noFill/>
        </p:spPr>
        <p:txBody>
          <a:bodyPr wrap="none" rtlCol="0">
            <a:spAutoFit/>
          </a:bodyPr>
          <a:lstStyle/>
          <a:p>
            <a:r>
              <a:rPr lang="en-US" sz="1400" dirty="0" smtClean="0">
                <a:solidFill>
                  <a:srgbClr val="FFFF00"/>
                </a:solidFill>
              </a:rPr>
              <a:t>Tiger Blvd.</a:t>
            </a:r>
            <a:endParaRPr lang="en-US" sz="1400" dirty="0">
              <a:solidFill>
                <a:srgbClr val="FFFF00"/>
              </a:solidFill>
            </a:endParaRPr>
          </a:p>
        </p:txBody>
      </p:sp>
      <p:pic>
        <p:nvPicPr>
          <p:cNvPr id="1024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6265"/>
          <a:stretch/>
        </p:blipFill>
        <p:spPr bwMode="auto">
          <a:xfrm>
            <a:off x="4076333" y="4178200"/>
            <a:ext cx="3098190" cy="1752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Oval 16"/>
          <p:cNvSpPr/>
          <p:nvPr/>
        </p:nvSpPr>
        <p:spPr>
          <a:xfrm>
            <a:off x="5676899" y="4879777"/>
            <a:ext cx="914400" cy="2256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363553" y="6019800"/>
            <a:ext cx="4292585" cy="369332"/>
          </a:xfrm>
          <a:prstGeom prst="rect">
            <a:avLst/>
          </a:prstGeom>
          <a:noFill/>
        </p:spPr>
        <p:txBody>
          <a:bodyPr wrap="none" rtlCol="0">
            <a:spAutoFit/>
          </a:bodyPr>
          <a:lstStyle/>
          <a:p>
            <a:r>
              <a:rPr lang="en-US" dirty="0" smtClean="0">
                <a:solidFill>
                  <a:srgbClr val="FF0000"/>
                </a:solidFill>
              </a:rPr>
              <a:t>Location Identifier for Road 2 Crossing Point</a:t>
            </a:r>
            <a:endParaRPr lang="en-US" dirty="0">
              <a:solidFill>
                <a:srgbClr val="FF0000"/>
              </a:solidFill>
            </a:endParaRPr>
          </a:p>
        </p:txBody>
      </p:sp>
      <p:sp>
        <p:nvSpPr>
          <p:cNvPr id="14" name="Oval 13"/>
          <p:cNvSpPr/>
          <p:nvPr/>
        </p:nvSpPr>
        <p:spPr>
          <a:xfrm>
            <a:off x="5676899" y="4651177"/>
            <a:ext cx="1497623" cy="2256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559669" y="5105400"/>
            <a:ext cx="1492127" cy="2256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55824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4007" y="1426142"/>
            <a:ext cx="2695393" cy="4622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6" y="1365702"/>
            <a:ext cx="3696934" cy="31678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80342" y="202367"/>
            <a:ext cx="6626301" cy="1200329"/>
          </a:xfrm>
          <a:prstGeom prst="rect">
            <a:avLst/>
          </a:prstGeom>
          <a:noFill/>
        </p:spPr>
        <p:txBody>
          <a:bodyPr wrap="none" rtlCol="0">
            <a:spAutoFit/>
          </a:bodyPr>
          <a:lstStyle/>
          <a:p>
            <a:pPr algn="ctr"/>
            <a:r>
              <a:rPr lang="en-US" sz="4000" b="1" dirty="0" smtClean="0"/>
              <a:t>LOCATING THE INTERSECTION</a:t>
            </a:r>
          </a:p>
          <a:p>
            <a:pPr algn="ctr"/>
            <a:r>
              <a:rPr lang="en-US" sz="3200" b="1" dirty="0" smtClean="0"/>
              <a:t>SO MUCH MORE THAN JUST A POINT!</a:t>
            </a:r>
            <a:endParaRPr lang="en-US" sz="3200" b="1" dirty="0"/>
          </a:p>
        </p:txBody>
      </p:sp>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33350" y="6279630"/>
            <a:ext cx="1286916" cy="47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16200000">
            <a:off x="1580031" y="2022830"/>
            <a:ext cx="713657" cy="307777"/>
          </a:xfrm>
          <a:prstGeom prst="rect">
            <a:avLst/>
          </a:prstGeom>
          <a:noFill/>
        </p:spPr>
        <p:txBody>
          <a:bodyPr wrap="none" rtlCol="0">
            <a:spAutoFit/>
          </a:bodyPr>
          <a:lstStyle/>
          <a:p>
            <a:r>
              <a:rPr lang="en-US" sz="1400" dirty="0" smtClean="0">
                <a:solidFill>
                  <a:srgbClr val="FFFF00"/>
                </a:solidFill>
              </a:rPr>
              <a:t>NE J St.</a:t>
            </a:r>
            <a:endParaRPr lang="en-US" sz="1400" dirty="0">
              <a:solidFill>
                <a:srgbClr val="FFFF00"/>
              </a:solidFill>
            </a:endParaRPr>
          </a:p>
        </p:txBody>
      </p:sp>
      <p:sp>
        <p:nvSpPr>
          <p:cNvPr id="10" name="TextBox 9"/>
          <p:cNvSpPr txBox="1"/>
          <p:nvPr/>
        </p:nvSpPr>
        <p:spPr>
          <a:xfrm rot="16200000">
            <a:off x="1532584" y="3555740"/>
            <a:ext cx="713657" cy="307777"/>
          </a:xfrm>
          <a:prstGeom prst="rect">
            <a:avLst/>
          </a:prstGeom>
          <a:noFill/>
        </p:spPr>
        <p:txBody>
          <a:bodyPr wrap="none" rtlCol="0">
            <a:spAutoFit/>
          </a:bodyPr>
          <a:lstStyle/>
          <a:p>
            <a:r>
              <a:rPr lang="en-US" sz="1400" dirty="0" smtClean="0">
                <a:solidFill>
                  <a:srgbClr val="FFFF00"/>
                </a:solidFill>
              </a:rPr>
              <a:t>NE J St.</a:t>
            </a:r>
            <a:endParaRPr lang="en-US" sz="1400" dirty="0">
              <a:solidFill>
                <a:srgbClr val="FFFF00"/>
              </a:solidFill>
            </a:endParaRPr>
          </a:p>
        </p:txBody>
      </p:sp>
      <p:sp>
        <p:nvSpPr>
          <p:cNvPr id="11" name="TextBox 10"/>
          <p:cNvSpPr txBox="1"/>
          <p:nvPr/>
        </p:nvSpPr>
        <p:spPr>
          <a:xfrm>
            <a:off x="152400" y="2539487"/>
            <a:ext cx="949299" cy="307777"/>
          </a:xfrm>
          <a:prstGeom prst="rect">
            <a:avLst/>
          </a:prstGeom>
          <a:noFill/>
        </p:spPr>
        <p:txBody>
          <a:bodyPr wrap="none" rtlCol="0">
            <a:spAutoFit/>
          </a:bodyPr>
          <a:lstStyle/>
          <a:p>
            <a:r>
              <a:rPr lang="en-US" sz="1400" dirty="0" smtClean="0">
                <a:solidFill>
                  <a:srgbClr val="FFFF00"/>
                </a:solidFill>
              </a:rPr>
              <a:t>Tiger Blvd.</a:t>
            </a:r>
            <a:endParaRPr lang="en-US" sz="1400" dirty="0">
              <a:solidFill>
                <a:srgbClr val="FFFF00"/>
              </a:solidFill>
            </a:endParaRPr>
          </a:p>
        </p:txBody>
      </p:sp>
      <p:sp>
        <p:nvSpPr>
          <p:cNvPr id="12" name="TextBox 11"/>
          <p:cNvSpPr txBox="1"/>
          <p:nvPr/>
        </p:nvSpPr>
        <p:spPr>
          <a:xfrm>
            <a:off x="2663934" y="2560002"/>
            <a:ext cx="949299" cy="307777"/>
          </a:xfrm>
          <a:prstGeom prst="rect">
            <a:avLst/>
          </a:prstGeom>
          <a:noFill/>
        </p:spPr>
        <p:txBody>
          <a:bodyPr wrap="none" rtlCol="0">
            <a:spAutoFit/>
          </a:bodyPr>
          <a:lstStyle/>
          <a:p>
            <a:r>
              <a:rPr lang="en-US" sz="1400" dirty="0" smtClean="0">
                <a:solidFill>
                  <a:srgbClr val="FFFF00"/>
                </a:solidFill>
              </a:rPr>
              <a:t>Tiger Blvd.</a:t>
            </a:r>
            <a:endParaRPr lang="en-US" sz="1400" dirty="0">
              <a:solidFill>
                <a:srgbClr val="FFFF00"/>
              </a:solidFill>
            </a:endParaRPr>
          </a:p>
        </p:txBody>
      </p:sp>
      <p:sp>
        <p:nvSpPr>
          <p:cNvPr id="17" name="Oval 16"/>
          <p:cNvSpPr/>
          <p:nvPr/>
        </p:nvSpPr>
        <p:spPr>
          <a:xfrm>
            <a:off x="5125914" y="4191000"/>
            <a:ext cx="914400" cy="2256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064734" y="5410200"/>
            <a:ext cx="1497623" cy="2256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093676" y="4313798"/>
            <a:ext cx="1492127" cy="2256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125914" y="4533559"/>
            <a:ext cx="914400" cy="2256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102468" y="4675631"/>
            <a:ext cx="914400" cy="2256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247707" y="6094964"/>
            <a:ext cx="2740430" cy="369332"/>
          </a:xfrm>
          <a:prstGeom prst="rect">
            <a:avLst/>
          </a:prstGeom>
          <a:noFill/>
        </p:spPr>
        <p:txBody>
          <a:bodyPr wrap="none" rtlCol="0">
            <a:spAutoFit/>
          </a:bodyPr>
          <a:lstStyle/>
          <a:p>
            <a:r>
              <a:rPr lang="en-US" dirty="0" smtClean="0">
                <a:solidFill>
                  <a:srgbClr val="FF0000"/>
                </a:solidFill>
              </a:rPr>
              <a:t>Unique Approach Identifier</a:t>
            </a:r>
            <a:endParaRPr lang="en-US" dirty="0">
              <a:solidFill>
                <a:srgbClr val="FF0000"/>
              </a:solidFill>
            </a:endParaRPr>
          </a:p>
        </p:txBody>
      </p:sp>
      <p:cxnSp>
        <p:nvCxnSpPr>
          <p:cNvPr id="6" name="Straight Arrow Connector 5"/>
          <p:cNvCxnSpPr/>
          <p:nvPr/>
        </p:nvCxnSpPr>
        <p:spPr>
          <a:xfrm flipV="1">
            <a:off x="1101699" y="2867779"/>
            <a:ext cx="422301" cy="2161421"/>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350" y="5049715"/>
            <a:ext cx="3631892" cy="369332"/>
          </a:xfrm>
          <a:prstGeom prst="rect">
            <a:avLst/>
          </a:prstGeom>
          <a:noFill/>
        </p:spPr>
        <p:txBody>
          <a:bodyPr wrap="none" rtlCol="0">
            <a:spAutoFit/>
          </a:bodyPr>
          <a:lstStyle/>
          <a:p>
            <a:r>
              <a:rPr lang="en-US" dirty="0" smtClean="0">
                <a:solidFill>
                  <a:srgbClr val="92D050"/>
                </a:solidFill>
              </a:rPr>
              <a:t>Approach Segments – 100ft (A</a:t>
            </a:r>
            <a:r>
              <a:rPr lang="en-US" sz="1400" dirty="0" smtClean="0">
                <a:solidFill>
                  <a:srgbClr val="92D050"/>
                </a:solidFill>
              </a:rPr>
              <a:t>R</a:t>
            </a:r>
            <a:r>
              <a:rPr lang="en-US" dirty="0" smtClean="0">
                <a:solidFill>
                  <a:srgbClr val="92D050"/>
                </a:solidFill>
              </a:rPr>
              <a:t>DOT)</a:t>
            </a:r>
            <a:endParaRPr lang="en-US" dirty="0">
              <a:solidFill>
                <a:srgbClr val="92D050"/>
              </a:solidFill>
            </a:endParaRPr>
          </a:p>
        </p:txBody>
      </p:sp>
      <p:sp>
        <p:nvSpPr>
          <p:cNvPr id="8" name="Oval 7"/>
          <p:cNvSpPr/>
          <p:nvPr/>
        </p:nvSpPr>
        <p:spPr>
          <a:xfrm>
            <a:off x="5125914" y="3948489"/>
            <a:ext cx="1018506" cy="242511"/>
          </a:xfrm>
          <a:prstGeom prst="ellipse">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16" idx="1"/>
          </p:cNvCxnSpPr>
          <p:nvPr/>
        </p:nvCxnSpPr>
        <p:spPr>
          <a:xfrm flipH="1">
            <a:off x="6248400" y="3414087"/>
            <a:ext cx="916651" cy="65237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165051" y="3090921"/>
            <a:ext cx="1955215" cy="646331"/>
          </a:xfrm>
          <a:prstGeom prst="rect">
            <a:avLst/>
          </a:prstGeom>
          <a:noFill/>
        </p:spPr>
        <p:txBody>
          <a:bodyPr wrap="none" rtlCol="0">
            <a:spAutoFit/>
          </a:bodyPr>
          <a:lstStyle/>
          <a:p>
            <a:r>
              <a:rPr lang="en-US" sz="1200" dirty="0" smtClean="0">
                <a:solidFill>
                  <a:srgbClr val="FFFF00"/>
                </a:solidFill>
              </a:rPr>
              <a:t>Notice how the unique </a:t>
            </a:r>
          </a:p>
          <a:p>
            <a:r>
              <a:rPr lang="en-US" sz="1200" dirty="0" smtClean="0">
                <a:solidFill>
                  <a:srgbClr val="FFFF00"/>
                </a:solidFill>
              </a:rPr>
              <a:t>Intersection ID is tied to the </a:t>
            </a:r>
          </a:p>
          <a:p>
            <a:r>
              <a:rPr lang="en-US" sz="1200" dirty="0" smtClean="0">
                <a:solidFill>
                  <a:srgbClr val="FFFF00"/>
                </a:solidFill>
              </a:rPr>
              <a:t>approach segments</a:t>
            </a:r>
            <a:endParaRPr lang="en-US" sz="1200" dirty="0">
              <a:solidFill>
                <a:srgbClr val="FFFF00"/>
              </a:solidFill>
            </a:endParaRPr>
          </a:p>
        </p:txBody>
      </p:sp>
    </p:spTree>
    <p:extLst>
      <p:ext uri="{BB962C8B-B14F-4D97-AF65-F5344CB8AC3E}">
        <p14:creationId xmlns:p14="http://schemas.microsoft.com/office/powerpoint/2010/main" val="158848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19843" y="228600"/>
            <a:ext cx="1308371" cy="707886"/>
          </a:xfrm>
          <a:prstGeom prst="rect">
            <a:avLst/>
          </a:prstGeom>
          <a:noFill/>
        </p:spPr>
        <p:txBody>
          <a:bodyPr wrap="none" rtlCol="0">
            <a:spAutoFit/>
          </a:bodyPr>
          <a:lstStyle/>
          <a:p>
            <a:pPr algn="ctr"/>
            <a:r>
              <a:rPr lang="en-US" sz="4000" b="1" dirty="0" smtClean="0"/>
              <a:t>MIRE</a:t>
            </a:r>
            <a:endParaRPr lang="en-US" sz="4000" b="1" dirty="0"/>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3350" y="6279630"/>
            <a:ext cx="1286916" cy="47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27787" y="1219200"/>
            <a:ext cx="8181086" cy="5755422"/>
          </a:xfrm>
          <a:prstGeom prst="rect">
            <a:avLst/>
          </a:prstGeom>
          <a:noFill/>
        </p:spPr>
        <p:txBody>
          <a:bodyPr wrap="none" rtlCol="0">
            <a:spAutoFit/>
          </a:bodyPr>
          <a:lstStyle/>
          <a:p>
            <a:r>
              <a:rPr lang="en-US" sz="3200" dirty="0" smtClean="0"/>
              <a:t>MIRE – Model Inventory of Roadway Elements</a:t>
            </a:r>
          </a:p>
          <a:p>
            <a:pPr marL="457200" indent="-457200">
              <a:buFont typeface="Wingdings" panose="05000000000000000000" pitchFamily="2" charset="2"/>
              <a:buChar char="§"/>
            </a:pPr>
            <a:r>
              <a:rPr lang="en-US" sz="2400" dirty="0" smtClean="0"/>
              <a:t>Recommended listing of road inventory and</a:t>
            </a:r>
          </a:p>
          <a:p>
            <a:r>
              <a:rPr lang="en-US" sz="2400" dirty="0" smtClean="0"/>
              <a:t>       traffic elements critical to safety management (205)</a:t>
            </a:r>
          </a:p>
          <a:p>
            <a:endParaRPr lang="en-US" sz="2400" dirty="0" smtClean="0"/>
          </a:p>
          <a:p>
            <a:pPr marL="342900" indent="-342900">
              <a:buFont typeface="Wingdings" panose="05000000000000000000" pitchFamily="2" charset="2"/>
              <a:buChar char="§"/>
            </a:pPr>
            <a:r>
              <a:rPr lang="en-US" sz="2400" dirty="0" smtClean="0"/>
              <a:t>MAP 21 and the FAST Act established a subset (37) of the 205</a:t>
            </a:r>
          </a:p>
          <a:p>
            <a:r>
              <a:rPr lang="en-US" sz="2400" dirty="0"/>
              <a:t> </a:t>
            </a:r>
            <a:r>
              <a:rPr lang="en-US" sz="2400" dirty="0" smtClean="0"/>
              <a:t>     elements to ensure that States improve data collection</a:t>
            </a:r>
          </a:p>
          <a:p>
            <a:r>
              <a:rPr lang="en-US" sz="2400" dirty="0"/>
              <a:t> </a:t>
            </a:r>
            <a:r>
              <a:rPr lang="en-US" sz="2400" dirty="0" smtClean="0"/>
              <a:t>     these are called MIRE Fundamental Data Elements (FDEs)</a:t>
            </a:r>
          </a:p>
          <a:p>
            <a:endParaRPr lang="en-US" sz="2400" dirty="0"/>
          </a:p>
          <a:p>
            <a:pPr marL="342900" indent="-342900">
              <a:buFont typeface="Wingdings" panose="05000000000000000000" pitchFamily="2" charset="2"/>
              <a:buChar char="§"/>
            </a:pPr>
            <a:r>
              <a:rPr lang="en-US" sz="2400" dirty="0" smtClean="0"/>
              <a:t>All States must have the MIRE FDEs collected for </a:t>
            </a:r>
          </a:p>
          <a:p>
            <a:r>
              <a:rPr lang="en-US" sz="2400" dirty="0" smtClean="0"/>
              <a:t>     Non-local (State Maintained) routes</a:t>
            </a:r>
          </a:p>
          <a:p>
            <a:r>
              <a:rPr lang="en-US" sz="2400" dirty="0"/>
              <a:t> </a:t>
            </a:r>
            <a:r>
              <a:rPr lang="en-US" sz="2400" dirty="0" smtClean="0"/>
              <a:t>     </a:t>
            </a:r>
            <a:endParaRPr lang="en-US" sz="2400" dirty="0"/>
          </a:p>
          <a:p>
            <a:pPr marL="457200" indent="-457200">
              <a:buFont typeface="Wingdings" panose="05000000000000000000" pitchFamily="2" charset="2"/>
              <a:buChar char="§"/>
            </a:pPr>
            <a:endParaRPr lang="en-US" sz="3200" dirty="0" smtClean="0"/>
          </a:p>
          <a:p>
            <a:pPr marL="457200" indent="-457200">
              <a:buFont typeface="Wingdings" panose="05000000000000000000" pitchFamily="2" charset="2"/>
              <a:buChar char="§"/>
            </a:pPr>
            <a:endParaRPr lang="en-US" sz="3200" dirty="0"/>
          </a:p>
          <a:p>
            <a:pPr marL="457200" indent="-457200">
              <a:buFont typeface="Wingdings" panose="05000000000000000000" pitchFamily="2" charset="2"/>
              <a:buChar char="§"/>
            </a:pPr>
            <a:endParaRPr lang="en-US" sz="3200" dirty="0"/>
          </a:p>
        </p:txBody>
      </p:sp>
    </p:spTree>
    <p:extLst>
      <p:ext uri="{BB962C8B-B14F-4D97-AF65-F5344CB8AC3E}">
        <p14:creationId xmlns:p14="http://schemas.microsoft.com/office/powerpoint/2010/main" val="24247135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3350" y="6279630"/>
            <a:ext cx="1286916" cy="47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143"/>
          <a:stretch/>
        </p:blipFill>
        <p:spPr bwMode="auto">
          <a:xfrm>
            <a:off x="143801" y="76200"/>
            <a:ext cx="2895600" cy="2192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9940" y="76200"/>
            <a:ext cx="2915976"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1219" y="78546"/>
            <a:ext cx="2921035"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801" y="2346960"/>
            <a:ext cx="2918008"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5559" y="4599439"/>
            <a:ext cx="2933173"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69940" y="2346960"/>
            <a:ext cx="2919008"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52942" y="2352822"/>
            <a:ext cx="2918008"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25899" y="4581854"/>
            <a:ext cx="2920034"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762221" y="5205746"/>
            <a:ext cx="2719847" cy="461665"/>
          </a:xfrm>
          <a:prstGeom prst="rect">
            <a:avLst/>
          </a:prstGeom>
          <a:solidFill>
            <a:srgbClr val="92D050"/>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solidFill>
                  <a:srgbClr val="00B050"/>
                </a:solidFill>
                <a:effectLst>
                  <a:outerShdw blurRad="76200" dist="50800" dir="5400000" algn="tl" rotWithShape="0">
                    <a:srgbClr val="000000">
                      <a:alpha val="65000"/>
                    </a:srgbClr>
                  </a:outerShdw>
                </a:effectLst>
              </a:rPr>
              <a:t>Junction Geometry</a:t>
            </a:r>
            <a:endParaRPr lang="en-US" sz="2400" b="1" cap="none" spc="50" dirty="0">
              <a:ln w="11430"/>
              <a:solidFill>
                <a:srgbClr val="00B050"/>
              </a:solidFill>
              <a:effectLst>
                <a:outerShdw blurRad="76200" dist="50800" dir="5400000" algn="tl" rotWithShape="0">
                  <a:srgbClr val="000000">
                    <a:alpha val="65000"/>
                  </a:srgbClr>
                </a:outerShdw>
              </a:effectLst>
            </a:endParaRPr>
          </a:p>
        </p:txBody>
      </p:sp>
      <p:sp>
        <p:nvSpPr>
          <p:cNvPr id="23" name="Rectangle 22"/>
          <p:cNvSpPr/>
          <p:nvPr/>
        </p:nvSpPr>
        <p:spPr>
          <a:xfrm>
            <a:off x="5100100" y="5235054"/>
            <a:ext cx="2082238" cy="461665"/>
          </a:xfrm>
          <a:prstGeom prst="rect">
            <a:avLst/>
          </a:prstGeom>
          <a:solidFill>
            <a:srgbClr val="92D050"/>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solidFill>
                  <a:srgbClr val="00B050"/>
                </a:solidFill>
                <a:effectLst>
                  <a:outerShdw blurRad="76200" dist="50800" dir="5400000" algn="tl" rotWithShape="0">
                    <a:srgbClr val="000000">
                      <a:alpha val="65000"/>
                    </a:srgbClr>
                  </a:outerShdw>
                </a:effectLst>
              </a:rPr>
              <a:t>Traffic Control</a:t>
            </a:r>
            <a:endParaRPr lang="en-US" sz="2400" b="1" cap="none" spc="50" dirty="0">
              <a:ln w="11430"/>
              <a:solidFill>
                <a:srgbClr val="00B050"/>
              </a:solidFill>
              <a:effectLst>
                <a:outerShdw blurRad="76200" dist="50800" dir="5400000" algn="tl" rotWithShape="0">
                  <a:srgbClr val="000000">
                    <a:alpha val="65000"/>
                  </a:srgbClr>
                </a:outerShdw>
              </a:effectLst>
            </a:endParaRPr>
          </a:p>
        </p:txBody>
      </p:sp>
      <p:sp>
        <p:nvSpPr>
          <p:cNvPr id="24" name="Rectangle 23"/>
          <p:cNvSpPr/>
          <p:nvPr/>
        </p:nvSpPr>
        <p:spPr>
          <a:xfrm>
            <a:off x="3184242" y="3083867"/>
            <a:ext cx="2918043" cy="461665"/>
          </a:xfrm>
          <a:prstGeom prst="rect">
            <a:avLst/>
          </a:prstGeom>
          <a:solidFill>
            <a:srgbClr val="92D050"/>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solidFill>
                  <a:srgbClr val="00B050"/>
                </a:solidFill>
                <a:effectLst>
                  <a:outerShdw blurRad="76200" dist="50800" dir="5400000" algn="tl" rotWithShape="0">
                    <a:srgbClr val="000000">
                      <a:alpha val="65000"/>
                    </a:srgbClr>
                  </a:outerShdw>
                </a:effectLst>
              </a:rPr>
              <a:t>Average Daily Traffic</a:t>
            </a:r>
            <a:endParaRPr lang="en-US" sz="2400" b="1" cap="none" spc="50" dirty="0">
              <a:ln w="11430"/>
              <a:solidFill>
                <a:srgbClr val="00B050"/>
              </a:solidFill>
              <a:effectLst>
                <a:outerShdw blurRad="76200" dist="50800" dir="5400000" algn="tl" rotWithShape="0">
                  <a:srgbClr val="000000">
                    <a:alpha val="65000"/>
                  </a:srgbClr>
                </a:outerShdw>
              </a:effectLst>
            </a:endParaRPr>
          </a:p>
        </p:txBody>
      </p:sp>
      <p:sp>
        <p:nvSpPr>
          <p:cNvPr id="25" name="Rectangle 24"/>
          <p:cNvSpPr/>
          <p:nvPr/>
        </p:nvSpPr>
        <p:spPr>
          <a:xfrm>
            <a:off x="6160882" y="3083867"/>
            <a:ext cx="2918043" cy="830997"/>
          </a:xfrm>
          <a:prstGeom prst="rect">
            <a:avLst/>
          </a:prstGeom>
          <a:solidFill>
            <a:srgbClr val="92D050"/>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solidFill>
                  <a:srgbClr val="00B050"/>
                </a:solidFill>
                <a:effectLst>
                  <a:outerShdw blurRad="76200" dist="50800" dir="5400000" algn="tl" rotWithShape="0">
                    <a:srgbClr val="000000">
                      <a:alpha val="65000"/>
                    </a:srgbClr>
                  </a:outerShdw>
                </a:effectLst>
              </a:rPr>
              <a:t>Average Daily Traffic</a:t>
            </a:r>
          </a:p>
          <a:p>
            <a:pPr algn="ctr"/>
            <a:r>
              <a:rPr lang="en-US" sz="2400" b="1" spc="50" dirty="0" smtClean="0">
                <a:ln w="11430"/>
                <a:solidFill>
                  <a:srgbClr val="00B050"/>
                </a:solidFill>
                <a:effectLst>
                  <a:outerShdw blurRad="76200" dist="50800" dir="5400000" algn="tl" rotWithShape="0">
                    <a:srgbClr val="000000">
                      <a:alpha val="65000"/>
                    </a:srgbClr>
                  </a:outerShdw>
                </a:effectLst>
              </a:rPr>
              <a:t>Year</a:t>
            </a:r>
            <a:endParaRPr lang="en-US" sz="2400" b="1" cap="none" spc="50" dirty="0">
              <a:ln w="11430"/>
              <a:solidFill>
                <a:srgbClr val="00B050"/>
              </a:solidFill>
              <a:effectLst>
                <a:outerShdw blurRad="76200" dist="50800" dir="5400000" algn="tl" rotWithShape="0">
                  <a:srgbClr val="000000">
                    <a:alpha val="65000"/>
                  </a:srgbClr>
                </a:outerShdw>
              </a:effectLst>
            </a:endParaRPr>
          </a:p>
        </p:txBody>
      </p:sp>
      <p:sp>
        <p:nvSpPr>
          <p:cNvPr id="26" name="TextBox 25"/>
          <p:cNvSpPr txBox="1"/>
          <p:nvPr/>
        </p:nvSpPr>
        <p:spPr>
          <a:xfrm>
            <a:off x="228600" y="152400"/>
            <a:ext cx="301686" cy="369332"/>
          </a:xfrm>
          <a:prstGeom prst="rect">
            <a:avLst/>
          </a:prstGeom>
          <a:solidFill>
            <a:schemeClr val="accent2">
              <a:lumMod val="40000"/>
              <a:lumOff val="60000"/>
            </a:schemeClr>
          </a:solidFill>
          <a:ln>
            <a:solidFill>
              <a:srgbClr val="FF0000"/>
            </a:solidFill>
          </a:ln>
        </p:spPr>
        <p:txBody>
          <a:bodyPr wrap="none" rtlCol="0">
            <a:spAutoFit/>
          </a:bodyPr>
          <a:lstStyle/>
          <a:p>
            <a:r>
              <a:rPr lang="en-US" dirty="0" smtClean="0">
                <a:solidFill>
                  <a:srgbClr val="FF0000"/>
                </a:solidFill>
              </a:rPr>
              <a:t>1</a:t>
            </a:r>
            <a:endParaRPr lang="en-US" dirty="0">
              <a:solidFill>
                <a:srgbClr val="FF0000"/>
              </a:solidFill>
            </a:endParaRPr>
          </a:p>
        </p:txBody>
      </p:sp>
      <p:sp>
        <p:nvSpPr>
          <p:cNvPr id="27" name="TextBox 26"/>
          <p:cNvSpPr txBox="1"/>
          <p:nvPr/>
        </p:nvSpPr>
        <p:spPr>
          <a:xfrm>
            <a:off x="3179666" y="156957"/>
            <a:ext cx="301686" cy="369332"/>
          </a:xfrm>
          <a:prstGeom prst="rect">
            <a:avLst/>
          </a:prstGeom>
          <a:solidFill>
            <a:schemeClr val="accent2">
              <a:lumMod val="40000"/>
              <a:lumOff val="60000"/>
            </a:schemeClr>
          </a:solidFill>
          <a:ln>
            <a:solidFill>
              <a:srgbClr val="FF0000"/>
            </a:solidFill>
          </a:ln>
        </p:spPr>
        <p:txBody>
          <a:bodyPr wrap="none" rtlCol="0">
            <a:spAutoFit/>
          </a:bodyPr>
          <a:lstStyle/>
          <a:p>
            <a:r>
              <a:rPr lang="en-US" dirty="0" smtClean="0">
                <a:solidFill>
                  <a:srgbClr val="FF0000"/>
                </a:solidFill>
              </a:rPr>
              <a:t>2</a:t>
            </a:r>
            <a:endParaRPr lang="en-US" dirty="0">
              <a:solidFill>
                <a:srgbClr val="FF0000"/>
              </a:solidFill>
            </a:endParaRPr>
          </a:p>
        </p:txBody>
      </p:sp>
      <p:sp>
        <p:nvSpPr>
          <p:cNvPr id="28" name="TextBox 27"/>
          <p:cNvSpPr txBox="1"/>
          <p:nvPr/>
        </p:nvSpPr>
        <p:spPr>
          <a:xfrm>
            <a:off x="6232626" y="161514"/>
            <a:ext cx="301686" cy="369332"/>
          </a:xfrm>
          <a:prstGeom prst="rect">
            <a:avLst/>
          </a:prstGeom>
          <a:solidFill>
            <a:schemeClr val="accent2">
              <a:lumMod val="40000"/>
              <a:lumOff val="60000"/>
            </a:schemeClr>
          </a:solidFill>
          <a:ln>
            <a:solidFill>
              <a:srgbClr val="FF0000"/>
            </a:solidFill>
          </a:ln>
        </p:spPr>
        <p:txBody>
          <a:bodyPr wrap="none" rtlCol="0">
            <a:spAutoFit/>
          </a:bodyPr>
          <a:lstStyle/>
          <a:p>
            <a:r>
              <a:rPr lang="en-US" dirty="0">
                <a:solidFill>
                  <a:srgbClr val="FF0000"/>
                </a:solidFill>
              </a:rPr>
              <a:t>3</a:t>
            </a:r>
          </a:p>
        </p:txBody>
      </p:sp>
      <p:sp>
        <p:nvSpPr>
          <p:cNvPr id="29" name="TextBox 28"/>
          <p:cNvSpPr txBox="1"/>
          <p:nvPr/>
        </p:nvSpPr>
        <p:spPr>
          <a:xfrm>
            <a:off x="228600" y="2438400"/>
            <a:ext cx="301686" cy="369332"/>
          </a:xfrm>
          <a:prstGeom prst="rect">
            <a:avLst/>
          </a:prstGeom>
          <a:solidFill>
            <a:schemeClr val="accent2">
              <a:lumMod val="40000"/>
              <a:lumOff val="60000"/>
            </a:schemeClr>
          </a:solidFill>
          <a:ln>
            <a:solidFill>
              <a:srgbClr val="FF0000"/>
            </a:solidFill>
          </a:ln>
        </p:spPr>
        <p:txBody>
          <a:bodyPr wrap="none" rtlCol="0">
            <a:spAutoFit/>
          </a:bodyPr>
          <a:lstStyle/>
          <a:p>
            <a:r>
              <a:rPr lang="en-US" dirty="0">
                <a:solidFill>
                  <a:srgbClr val="FF0000"/>
                </a:solidFill>
              </a:rPr>
              <a:t>4</a:t>
            </a:r>
          </a:p>
        </p:txBody>
      </p:sp>
      <p:sp>
        <p:nvSpPr>
          <p:cNvPr id="30" name="TextBox 29"/>
          <p:cNvSpPr txBox="1"/>
          <p:nvPr/>
        </p:nvSpPr>
        <p:spPr>
          <a:xfrm>
            <a:off x="3163791" y="2438400"/>
            <a:ext cx="301686" cy="369332"/>
          </a:xfrm>
          <a:prstGeom prst="rect">
            <a:avLst/>
          </a:prstGeom>
          <a:solidFill>
            <a:schemeClr val="accent2">
              <a:lumMod val="40000"/>
              <a:lumOff val="60000"/>
            </a:schemeClr>
          </a:solidFill>
          <a:ln>
            <a:solidFill>
              <a:srgbClr val="FF0000"/>
            </a:solidFill>
          </a:ln>
        </p:spPr>
        <p:txBody>
          <a:bodyPr wrap="none" rtlCol="0">
            <a:spAutoFit/>
          </a:bodyPr>
          <a:lstStyle/>
          <a:p>
            <a:r>
              <a:rPr lang="en-US" dirty="0">
                <a:solidFill>
                  <a:srgbClr val="FF0000"/>
                </a:solidFill>
              </a:rPr>
              <a:t>5</a:t>
            </a:r>
          </a:p>
        </p:txBody>
      </p:sp>
      <p:sp>
        <p:nvSpPr>
          <p:cNvPr id="31" name="TextBox 30"/>
          <p:cNvSpPr txBox="1"/>
          <p:nvPr/>
        </p:nvSpPr>
        <p:spPr>
          <a:xfrm>
            <a:off x="6241862" y="2438400"/>
            <a:ext cx="301686" cy="369332"/>
          </a:xfrm>
          <a:prstGeom prst="rect">
            <a:avLst/>
          </a:prstGeom>
          <a:solidFill>
            <a:schemeClr val="accent2">
              <a:lumMod val="40000"/>
              <a:lumOff val="60000"/>
            </a:schemeClr>
          </a:solidFill>
          <a:ln>
            <a:solidFill>
              <a:srgbClr val="FF0000"/>
            </a:solidFill>
          </a:ln>
        </p:spPr>
        <p:txBody>
          <a:bodyPr wrap="none" rtlCol="0">
            <a:spAutoFit/>
          </a:bodyPr>
          <a:lstStyle/>
          <a:p>
            <a:r>
              <a:rPr lang="en-US" dirty="0">
                <a:solidFill>
                  <a:srgbClr val="FF0000"/>
                </a:solidFill>
              </a:rPr>
              <a:t>6</a:t>
            </a:r>
          </a:p>
        </p:txBody>
      </p:sp>
      <p:sp>
        <p:nvSpPr>
          <p:cNvPr id="32" name="TextBox 31"/>
          <p:cNvSpPr txBox="1"/>
          <p:nvPr/>
        </p:nvSpPr>
        <p:spPr>
          <a:xfrm>
            <a:off x="1676400" y="4724400"/>
            <a:ext cx="301686" cy="369332"/>
          </a:xfrm>
          <a:prstGeom prst="rect">
            <a:avLst/>
          </a:prstGeom>
          <a:solidFill>
            <a:schemeClr val="accent2">
              <a:lumMod val="40000"/>
              <a:lumOff val="60000"/>
            </a:schemeClr>
          </a:solidFill>
          <a:ln>
            <a:solidFill>
              <a:srgbClr val="FF0000"/>
            </a:solidFill>
          </a:ln>
        </p:spPr>
        <p:txBody>
          <a:bodyPr wrap="none" rtlCol="0">
            <a:spAutoFit/>
          </a:bodyPr>
          <a:lstStyle/>
          <a:p>
            <a:r>
              <a:rPr lang="en-US" dirty="0">
                <a:solidFill>
                  <a:srgbClr val="FF0000"/>
                </a:solidFill>
              </a:rPr>
              <a:t>7</a:t>
            </a:r>
          </a:p>
        </p:txBody>
      </p:sp>
      <p:sp>
        <p:nvSpPr>
          <p:cNvPr id="33" name="TextBox 32"/>
          <p:cNvSpPr txBox="1"/>
          <p:nvPr/>
        </p:nvSpPr>
        <p:spPr>
          <a:xfrm>
            <a:off x="4800600" y="4724400"/>
            <a:ext cx="301686" cy="369332"/>
          </a:xfrm>
          <a:prstGeom prst="rect">
            <a:avLst/>
          </a:prstGeom>
          <a:solidFill>
            <a:schemeClr val="accent2">
              <a:lumMod val="40000"/>
              <a:lumOff val="60000"/>
            </a:schemeClr>
          </a:solidFill>
          <a:ln>
            <a:solidFill>
              <a:srgbClr val="FF0000"/>
            </a:solidFill>
          </a:ln>
        </p:spPr>
        <p:txBody>
          <a:bodyPr wrap="none" rtlCol="0">
            <a:spAutoFit/>
          </a:bodyPr>
          <a:lstStyle/>
          <a:p>
            <a:r>
              <a:rPr lang="en-US" dirty="0" smtClean="0">
                <a:solidFill>
                  <a:srgbClr val="FF0000"/>
                </a:solidFill>
              </a:rPr>
              <a:t>8</a:t>
            </a:r>
            <a:endParaRPr lang="en-US" dirty="0">
              <a:solidFill>
                <a:srgbClr val="FF0000"/>
              </a:solidFill>
            </a:endParaRPr>
          </a:p>
        </p:txBody>
      </p:sp>
      <p:sp>
        <p:nvSpPr>
          <p:cNvPr id="34" name="Rectangle 33"/>
          <p:cNvSpPr/>
          <p:nvPr/>
        </p:nvSpPr>
        <p:spPr>
          <a:xfrm>
            <a:off x="228600" y="1752600"/>
            <a:ext cx="2714206" cy="461665"/>
          </a:xfrm>
          <a:prstGeom prst="rect">
            <a:avLst/>
          </a:prstGeom>
          <a:solidFill>
            <a:srgbClr val="92D050"/>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solidFill>
                  <a:srgbClr val="00B050"/>
                </a:solidFill>
                <a:effectLst>
                  <a:outerShdw blurRad="76200" dist="50800" dir="5400000" algn="tl" rotWithShape="0">
                    <a:srgbClr val="000000">
                      <a:alpha val="65000"/>
                    </a:srgbClr>
                  </a:outerShdw>
                </a:effectLst>
              </a:rPr>
              <a:t>Unique Junction ID</a:t>
            </a:r>
            <a:endParaRPr lang="en-US" sz="2400" b="1" cap="none" spc="50" dirty="0">
              <a:ln w="11430"/>
              <a:solidFill>
                <a:srgbClr val="00B050"/>
              </a:solidFill>
              <a:effectLst>
                <a:outerShdw blurRad="76200" dist="50800" dir="5400000" algn="tl" rotWithShape="0">
                  <a:srgbClr val="000000">
                    <a:alpha val="65000"/>
                  </a:srgbClr>
                </a:outerShdw>
              </a:effectLst>
            </a:endParaRPr>
          </a:p>
        </p:txBody>
      </p:sp>
      <p:pic>
        <p:nvPicPr>
          <p:cNvPr id="7172" name="Picture 4" descr="C:\Users\slbe063\AppData\Local\Microsoft\Windows\Temporary Internet Files\Content.IE5\NJ1XKU2H\768px-Green_tick.svg[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1659" y="381000"/>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3236019" y="1660266"/>
            <a:ext cx="2814488" cy="646331"/>
          </a:xfrm>
          <a:prstGeom prst="rect">
            <a:avLst/>
          </a:prstGeom>
          <a:solidFill>
            <a:srgbClr val="92D050"/>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cap="none" spc="50" dirty="0" err="1" smtClean="0">
                <a:ln w="11430"/>
                <a:solidFill>
                  <a:srgbClr val="00B050"/>
                </a:solidFill>
                <a:effectLst>
                  <a:outerShdw blurRad="76200" dist="50800" dir="5400000" algn="tl" rotWithShape="0">
                    <a:srgbClr val="000000">
                      <a:alpha val="65000"/>
                    </a:srgbClr>
                  </a:outerShdw>
                </a:effectLst>
              </a:rPr>
              <a:t>Loc</a:t>
            </a:r>
            <a:r>
              <a:rPr lang="en-US" b="1" cap="none" spc="50" dirty="0" smtClean="0">
                <a:ln w="11430"/>
                <a:solidFill>
                  <a:srgbClr val="00B050"/>
                </a:solidFill>
                <a:effectLst>
                  <a:outerShdw blurRad="76200" dist="50800" dir="5400000" algn="tl" rotWithShape="0">
                    <a:srgbClr val="000000">
                      <a:alpha val="65000"/>
                    </a:srgbClr>
                  </a:outerShdw>
                </a:effectLst>
              </a:rPr>
              <a:t> ID for Road 1 Crossing</a:t>
            </a:r>
          </a:p>
          <a:p>
            <a:pPr algn="ctr"/>
            <a:r>
              <a:rPr lang="en-US" b="1" spc="50" dirty="0" smtClean="0">
                <a:ln w="11430"/>
                <a:solidFill>
                  <a:srgbClr val="00B050"/>
                </a:solidFill>
                <a:effectLst>
                  <a:outerShdw blurRad="76200" dist="50800" dir="5400000" algn="tl" rotWithShape="0">
                    <a:srgbClr val="000000">
                      <a:alpha val="65000"/>
                    </a:srgbClr>
                  </a:outerShdw>
                </a:effectLst>
              </a:rPr>
              <a:t>Point</a:t>
            </a:r>
            <a:endParaRPr lang="en-US" b="1" cap="none" spc="50" dirty="0">
              <a:ln w="11430"/>
              <a:solidFill>
                <a:srgbClr val="00B050"/>
              </a:solidFill>
              <a:effectLst>
                <a:outerShdw blurRad="76200" dist="50800" dir="5400000" algn="tl" rotWithShape="0">
                  <a:srgbClr val="000000">
                    <a:alpha val="65000"/>
                  </a:srgbClr>
                </a:outerShdw>
              </a:effectLst>
            </a:endParaRPr>
          </a:p>
        </p:txBody>
      </p:sp>
      <p:pic>
        <p:nvPicPr>
          <p:cNvPr id="14" name="Picture 4" descr="C:\Users\slbe063\AppData\Local\Microsoft\Windows\Temporary Internet Files\Content.IE5\NJ1XKU2H\768px-Green_tick.svg[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91000" y="367052"/>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6194492" y="1660265"/>
            <a:ext cx="2814489" cy="646331"/>
          </a:xfrm>
          <a:prstGeom prst="rect">
            <a:avLst/>
          </a:prstGeom>
          <a:solidFill>
            <a:srgbClr val="92D050"/>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cap="none" spc="50" dirty="0" err="1" smtClean="0">
                <a:ln w="11430"/>
                <a:solidFill>
                  <a:srgbClr val="00B050"/>
                </a:solidFill>
                <a:effectLst>
                  <a:outerShdw blurRad="76200" dist="50800" dir="5400000" algn="tl" rotWithShape="0">
                    <a:srgbClr val="000000">
                      <a:alpha val="65000"/>
                    </a:srgbClr>
                  </a:outerShdw>
                </a:effectLst>
              </a:rPr>
              <a:t>Loc</a:t>
            </a:r>
            <a:r>
              <a:rPr lang="en-US" b="1" cap="none" spc="50" dirty="0" smtClean="0">
                <a:ln w="11430"/>
                <a:solidFill>
                  <a:srgbClr val="00B050"/>
                </a:solidFill>
                <a:effectLst>
                  <a:outerShdw blurRad="76200" dist="50800" dir="5400000" algn="tl" rotWithShape="0">
                    <a:srgbClr val="000000">
                      <a:alpha val="65000"/>
                    </a:srgbClr>
                  </a:outerShdw>
                </a:effectLst>
              </a:rPr>
              <a:t> ID for Road 2 Crossing</a:t>
            </a:r>
          </a:p>
          <a:p>
            <a:pPr algn="ctr"/>
            <a:r>
              <a:rPr lang="en-US" b="1" spc="50" dirty="0" smtClean="0">
                <a:ln w="11430"/>
                <a:solidFill>
                  <a:srgbClr val="00B050"/>
                </a:solidFill>
                <a:effectLst>
                  <a:outerShdw blurRad="76200" dist="50800" dir="5400000" algn="tl" rotWithShape="0">
                    <a:srgbClr val="000000">
                      <a:alpha val="65000"/>
                    </a:srgbClr>
                  </a:outerShdw>
                </a:effectLst>
              </a:rPr>
              <a:t>Point</a:t>
            </a:r>
            <a:endParaRPr lang="en-US" b="1" cap="none" spc="50" dirty="0">
              <a:ln w="11430"/>
              <a:solidFill>
                <a:srgbClr val="00B050"/>
              </a:solidFill>
              <a:effectLst>
                <a:outerShdw blurRad="76200" dist="50800" dir="5400000" algn="tl" rotWithShape="0">
                  <a:srgbClr val="000000">
                    <a:alpha val="65000"/>
                  </a:srgbClr>
                </a:outerShdw>
              </a:effectLst>
            </a:endParaRPr>
          </a:p>
        </p:txBody>
      </p:sp>
      <p:pic>
        <p:nvPicPr>
          <p:cNvPr id="15" name="Picture 4" descr="C:\Users\slbe063\AppData\Local\Microsoft\Windows\Temporary Internet Files\Content.IE5\NJ1XKU2H\768px-Green_tick.svg[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29008" y="346180"/>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149541" y="4022436"/>
            <a:ext cx="2872326" cy="461665"/>
          </a:xfrm>
          <a:prstGeom prst="rect">
            <a:avLst/>
          </a:prstGeom>
          <a:solidFill>
            <a:srgbClr val="92D050"/>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solidFill>
                  <a:srgbClr val="00B050"/>
                </a:solidFill>
                <a:effectLst>
                  <a:outerShdw blurRad="76200" dist="50800" dir="5400000" algn="tl" rotWithShape="0">
                    <a:srgbClr val="000000">
                      <a:alpha val="65000"/>
                    </a:srgbClr>
                  </a:outerShdw>
                </a:effectLst>
              </a:rPr>
              <a:t>Unique Approach ID</a:t>
            </a:r>
            <a:endParaRPr lang="en-US" sz="2400" b="1" cap="none" spc="50" dirty="0">
              <a:ln w="11430"/>
              <a:solidFill>
                <a:srgbClr val="00B050"/>
              </a:solidFill>
              <a:effectLst>
                <a:outerShdw blurRad="76200" dist="50800" dir="5400000" algn="tl" rotWithShape="0">
                  <a:srgbClr val="000000">
                    <a:alpha val="65000"/>
                  </a:srgbClr>
                </a:outerShdw>
              </a:effectLst>
            </a:endParaRPr>
          </a:p>
        </p:txBody>
      </p:sp>
      <p:pic>
        <p:nvPicPr>
          <p:cNvPr id="16" name="Picture 4" descr="C:\Users\slbe063\AppData\Local\Microsoft\Windows\Temporary Internet Files\Content.IE5\NJ1XKU2H\768px-Green_tick.svg[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7336" y="2623066"/>
            <a:ext cx="1447800"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9232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0361" y="202367"/>
            <a:ext cx="6486263" cy="1200329"/>
          </a:xfrm>
          <a:prstGeom prst="rect">
            <a:avLst/>
          </a:prstGeom>
          <a:noFill/>
        </p:spPr>
        <p:txBody>
          <a:bodyPr wrap="none" rtlCol="0">
            <a:spAutoFit/>
          </a:bodyPr>
          <a:lstStyle/>
          <a:p>
            <a:pPr algn="ctr"/>
            <a:r>
              <a:rPr lang="en-US" sz="4000" b="1" dirty="0" smtClean="0"/>
              <a:t>LOCATING THE INTERSECTION</a:t>
            </a:r>
          </a:p>
          <a:p>
            <a:pPr algn="ctr"/>
            <a:r>
              <a:rPr lang="en-US" sz="3200" b="1" dirty="0" smtClean="0"/>
              <a:t>“FALSE INTERSECTIONS”</a:t>
            </a:r>
            <a:endParaRPr lang="en-US" sz="3200" b="1" dirty="0"/>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3350" y="6279630"/>
            <a:ext cx="1286916" cy="47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41431" y="5830698"/>
            <a:ext cx="3369256" cy="923330"/>
          </a:xfrm>
          <a:prstGeom prst="rect">
            <a:avLst/>
          </a:prstGeom>
          <a:noFill/>
        </p:spPr>
        <p:txBody>
          <a:bodyPr wrap="none" rtlCol="0">
            <a:spAutoFit/>
          </a:bodyPr>
          <a:lstStyle/>
          <a:p>
            <a:pPr marL="342900" indent="-342900">
              <a:buFont typeface="Wingdings" panose="05000000000000000000" pitchFamily="2" charset="2"/>
              <a:buChar char="§"/>
            </a:pPr>
            <a:r>
              <a:rPr lang="en-US" dirty="0" smtClean="0"/>
              <a:t>Look for “</a:t>
            </a:r>
            <a:r>
              <a:rPr lang="en-US" dirty="0" err="1" smtClean="0"/>
              <a:t>pseudonodes</a:t>
            </a:r>
            <a:r>
              <a:rPr lang="en-US" dirty="0" smtClean="0"/>
              <a:t>”</a:t>
            </a:r>
          </a:p>
          <a:p>
            <a:pPr marL="342900" indent="-342900">
              <a:buFont typeface="Wingdings" panose="05000000000000000000" pitchFamily="2" charset="2"/>
              <a:buChar char="§"/>
            </a:pPr>
            <a:r>
              <a:rPr lang="en-US" dirty="0" smtClean="0"/>
              <a:t>7% of the initial run</a:t>
            </a:r>
          </a:p>
          <a:p>
            <a:r>
              <a:rPr lang="en-US" dirty="0" smtClean="0"/>
              <a:t>        or about 16,000 intersections</a:t>
            </a:r>
            <a:endParaRPr lang="en-US" dirty="0"/>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350176"/>
            <a:ext cx="5033709" cy="4455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51594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0361" y="202367"/>
            <a:ext cx="6486263" cy="1200329"/>
          </a:xfrm>
          <a:prstGeom prst="rect">
            <a:avLst/>
          </a:prstGeom>
          <a:noFill/>
        </p:spPr>
        <p:txBody>
          <a:bodyPr wrap="none" rtlCol="0">
            <a:spAutoFit/>
          </a:bodyPr>
          <a:lstStyle/>
          <a:p>
            <a:pPr algn="ctr"/>
            <a:r>
              <a:rPr lang="en-US" sz="4000" b="1" dirty="0" smtClean="0"/>
              <a:t>LOCATING THE INTERSECTION</a:t>
            </a:r>
          </a:p>
          <a:p>
            <a:pPr algn="ctr"/>
            <a:r>
              <a:rPr lang="en-US" sz="3200" b="1" dirty="0" smtClean="0"/>
              <a:t>“FALSE INTERSECTIONS”</a:t>
            </a:r>
            <a:endParaRPr lang="en-US" sz="3200" b="1" dirty="0"/>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3350" y="6279630"/>
            <a:ext cx="1286916" cy="47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387607"/>
            <a:ext cx="5065135" cy="5350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rot="16200000">
            <a:off x="2114537" y="2528053"/>
            <a:ext cx="756938" cy="261610"/>
          </a:xfrm>
          <a:prstGeom prst="rect">
            <a:avLst/>
          </a:prstGeom>
          <a:noFill/>
        </p:spPr>
        <p:txBody>
          <a:bodyPr wrap="none" rtlCol="0">
            <a:spAutoFit/>
          </a:bodyPr>
          <a:lstStyle/>
          <a:p>
            <a:r>
              <a:rPr lang="en-US" sz="1100" b="1" dirty="0" smtClean="0">
                <a:solidFill>
                  <a:srgbClr val="FFFF00"/>
                </a:solidFill>
              </a:rPr>
              <a:t>Wilder</a:t>
            </a:r>
            <a:r>
              <a:rPr lang="en-US" sz="1100" dirty="0" smtClean="0">
                <a:solidFill>
                  <a:srgbClr val="FFFF00"/>
                </a:solidFill>
              </a:rPr>
              <a:t> </a:t>
            </a:r>
            <a:r>
              <a:rPr lang="en-US" sz="1100" b="1" dirty="0" smtClean="0">
                <a:solidFill>
                  <a:srgbClr val="FFFF00"/>
                </a:solidFill>
              </a:rPr>
              <a:t>St</a:t>
            </a:r>
            <a:r>
              <a:rPr lang="en-US" sz="1100" dirty="0" smtClean="0">
                <a:solidFill>
                  <a:srgbClr val="FFFF00"/>
                </a:solidFill>
              </a:rPr>
              <a:t>.</a:t>
            </a:r>
            <a:endParaRPr lang="en-US" sz="1100" dirty="0">
              <a:solidFill>
                <a:srgbClr val="FFFF00"/>
              </a:solidFill>
            </a:endParaRPr>
          </a:p>
        </p:txBody>
      </p:sp>
      <p:sp>
        <p:nvSpPr>
          <p:cNvPr id="11" name="TextBox 10"/>
          <p:cNvSpPr txBox="1"/>
          <p:nvPr/>
        </p:nvSpPr>
        <p:spPr>
          <a:xfrm rot="607175">
            <a:off x="3437892" y="1681782"/>
            <a:ext cx="797013" cy="261610"/>
          </a:xfrm>
          <a:prstGeom prst="rect">
            <a:avLst/>
          </a:prstGeom>
          <a:noFill/>
        </p:spPr>
        <p:txBody>
          <a:bodyPr wrap="none" rtlCol="0">
            <a:spAutoFit/>
          </a:bodyPr>
          <a:lstStyle/>
          <a:p>
            <a:r>
              <a:rPr lang="en-US" sz="1100" b="1" dirty="0" smtClean="0">
                <a:solidFill>
                  <a:srgbClr val="FFFF00"/>
                </a:solidFill>
              </a:rPr>
              <a:t>W. 38</a:t>
            </a:r>
            <a:r>
              <a:rPr lang="en-US" sz="1100" b="1" baseline="30000" dirty="0" smtClean="0">
                <a:solidFill>
                  <a:srgbClr val="FFFF00"/>
                </a:solidFill>
              </a:rPr>
              <a:t>th</a:t>
            </a:r>
            <a:r>
              <a:rPr lang="en-US" sz="1100" b="1" dirty="0" smtClean="0">
                <a:solidFill>
                  <a:srgbClr val="FFFF00"/>
                </a:solidFill>
              </a:rPr>
              <a:t> St.</a:t>
            </a:r>
            <a:endParaRPr lang="en-US" sz="1100" b="1" dirty="0">
              <a:solidFill>
                <a:srgbClr val="FFFF00"/>
              </a:solidFill>
            </a:endParaRPr>
          </a:p>
        </p:txBody>
      </p:sp>
      <p:sp>
        <p:nvSpPr>
          <p:cNvPr id="12" name="TextBox 11"/>
          <p:cNvSpPr txBox="1"/>
          <p:nvPr/>
        </p:nvSpPr>
        <p:spPr>
          <a:xfrm rot="5582362">
            <a:off x="4472221" y="2816055"/>
            <a:ext cx="710451" cy="261610"/>
          </a:xfrm>
          <a:prstGeom prst="rect">
            <a:avLst/>
          </a:prstGeom>
          <a:noFill/>
        </p:spPr>
        <p:txBody>
          <a:bodyPr wrap="none" rtlCol="0">
            <a:spAutoFit/>
          </a:bodyPr>
          <a:lstStyle/>
          <a:p>
            <a:r>
              <a:rPr lang="en-US" sz="1100" b="1" dirty="0" smtClean="0">
                <a:solidFill>
                  <a:srgbClr val="FFFF00"/>
                </a:solidFill>
              </a:rPr>
              <a:t>Lange St</a:t>
            </a:r>
            <a:r>
              <a:rPr lang="en-US" sz="1100" dirty="0" smtClean="0">
                <a:solidFill>
                  <a:srgbClr val="FFFF00"/>
                </a:solidFill>
              </a:rPr>
              <a:t>.</a:t>
            </a:r>
            <a:endParaRPr lang="en-US" sz="1100" dirty="0">
              <a:solidFill>
                <a:srgbClr val="FFFF00"/>
              </a:solidFill>
            </a:endParaRPr>
          </a:p>
        </p:txBody>
      </p:sp>
      <p:sp>
        <p:nvSpPr>
          <p:cNvPr id="13" name="TextBox 12"/>
          <p:cNvSpPr txBox="1"/>
          <p:nvPr/>
        </p:nvSpPr>
        <p:spPr>
          <a:xfrm>
            <a:off x="5198506" y="4048817"/>
            <a:ext cx="797013" cy="261610"/>
          </a:xfrm>
          <a:prstGeom prst="rect">
            <a:avLst/>
          </a:prstGeom>
          <a:noFill/>
        </p:spPr>
        <p:txBody>
          <a:bodyPr wrap="none" rtlCol="0">
            <a:spAutoFit/>
          </a:bodyPr>
          <a:lstStyle/>
          <a:p>
            <a:r>
              <a:rPr lang="en-US" sz="1100" b="1" dirty="0" smtClean="0">
                <a:solidFill>
                  <a:srgbClr val="FFFF00"/>
                </a:solidFill>
              </a:rPr>
              <a:t>W. 39</a:t>
            </a:r>
            <a:r>
              <a:rPr lang="en-US" sz="1100" b="1" baseline="30000" dirty="0" smtClean="0">
                <a:solidFill>
                  <a:srgbClr val="FFFF00"/>
                </a:solidFill>
              </a:rPr>
              <a:t>th</a:t>
            </a:r>
            <a:r>
              <a:rPr lang="en-US" sz="1100" b="1" dirty="0" smtClean="0">
                <a:solidFill>
                  <a:srgbClr val="FFFF00"/>
                </a:solidFill>
              </a:rPr>
              <a:t> St.</a:t>
            </a:r>
            <a:endParaRPr lang="en-US" sz="1100" b="1" dirty="0">
              <a:solidFill>
                <a:srgbClr val="FFFF00"/>
              </a:solidFill>
            </a:endParaRPr>
          </a:p>
        </p:txBody>
      </p:sp>
      <p:sp>
        <p:nvSpPr>
          <p:cNvPr id="14" name="TextBox 13"/>
          <p:cNvSpPr txBox="1"/>
          <p:nvPr/>
        </p:nvSpPr>
        <p:spPr>
          <a:xfrm rot="16200000">
            <a:off x="6468499" y="4940722"/>
            <a:ext cx="683200" cy="261610"/>
          </a:xfrm>
          <a:prstGeom prst="rect">
            <a:avLst/>
          </a:prstGeom>
          <a:noFill/>
        </p:spPr>
        <p:txBody>
          <a:bodyPr wrap="none" rtlCol="0">
            <a:spAutoFit/>
          </a:bodyPr>
          <a:lstStyle/>
          <a:p>
            <a:r>
              <a:rPr lang="en-US" sz="1100" b="1" dirty="0" smtClean="0">
                <a:solidFill>
                  <a:srgbClr val="FFFF00"/>
                </a:solidFill>
              </a:rPr>
              <a:t>Blunt St</a:t>
            </a:r>
            <a:r>
              <a:rPr lang="en-US" sz="1100" dirty="0" smtClean="0">
                <a:solidFill>
                  <a:srgbClr val="FFFF00"/>
                </a:solidFill>
              </a:rPr>
              <a:t>.</a:t>
            </a:r>
            <a:endParaRPr lang="en-US" sz="1100" dirty="0">
              <a:solidFill>
                <a:srgbClr val="FFFF00"/>
              </a:solidFill>
            </a:endParaRPr>
          </a:p>
        </p:txBody>
      </p:sp>
      <p:sp>
        <p:nvSpPr>
          <p:cNvPr id="5" name="Oval 4"/>
          <p:cNvSpPr/>
          <p:nvPr/>
        </p:nvSpPr>
        <p:spPr>
          <a:xfrm>
            <a:off x="6476298" y="3886200"/>
            <a:ext cx="682875" cy="7174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855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0361" y="202367"/>
            <a:ext cx="6486263" cy="1200329"/>
          </a:xfrm>
          <a:prstGeom prst="rect">
            <a:avLst/>
          </a:prstGeom>
          <a:noFill/>
        </p:spPr>
        <p:txBody>
          <a:bodyPr wrap="none" rtlCol="0">
            <a:spAutoFit/>
          </a:bodyPr>
          <a:lstStyle/>
          <a:p>
            <a:pPr algn="ctr"/>
            <a:r>
              <a:rPr lang="en-US" sz="4000" b="1" dirty="0" smtClean="0"/>
              <a:t>LOCATING THE INTERSECTION</a:t>
            </a:r>
          </a:p>
          <a:p>
            <a:pPr algn="ctr"/>
            <a:r>
              <a:rPr lang="en-US" sz="3200" b="1" dirty="0" smtClean="0"/>
              <a:t>FALSE INTERSECTIONS</a:t>
            </a:r>
            <a:endParaRPr lang="en-US" sz="3200" b="1" dirty="0"/>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3350" y="6279630"/>
            <a:ext cx="1286916" cy="47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405"/>
          <a:stretch/>
        </p:blipFill>
        <p:spPr bwMode="auto">
          <a:xfrm>
            <a:off x="692992" y="1402696"/>
            <a:ext cx="8001000" cy="424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6187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5004" y="202367"/>
            <a:ext cx="7456978" cy="1200329"/>
          </a:xfrm>
          <a:prstGeom prst="rect">
            <a:avLst/>
          </a:prstGeom>
          <a:noFill/>
        </p:spPr>
        <p:txBody>
          <a:bodyPr wrap="none" rtlCol="0">
            <a:spAutoFit/>
          </a:bodyPr>
          <a:lstStyle/>
          <a:p>
            <a:pPr algn="ctr"/>
            <a:r>
              <a:rPr lang="en-US" sz="4000" b="1" dirty="0" smtClean="0"/>
              <a:t>LOCATING THE INTERSECTION</a:t>
            </a:r>
          </a:p>
          <a:p>
            <a:pPr algn="ctr"/>
            <a:r>
              <a:rPr lang="en-US" sz="3200" b="1" dirty="0" smtClean="0"/>
              <a:t>INTERCHANGES/COMPLEX INTERSECTIONS</a:t>
            </a:r>
            <a:endParaRPr lang="en-US" sz="3200" b="1" dirty="0"/>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3350" y="6279630"/>
            <a:ext cx="1286916" cy="47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206" y="1523998"/>
            <a:ext cx="2479894" cy="4200525"/>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7206" y="1556324"/>
            <a:ext cx="2590800" cy="4172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6016406" y="4446153"/>
            <a:ext cx="1066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flipV="1">
            <a:off x="3425606" y="1904998"/>
            <a:ext cx="1905000" cy="609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0406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5004" y="202367"/>
            <a:ext cx="7456978" cy="1200329"/>
          </a:xfrm>
          <a:prstGeom prst="rect">
            <a:avLst/>
          </a:prstGeom>
          <a:noFill/>
        </p:spPr>
        <p:txBody>
          <a:bodyPr wrap="none" rtlCol="0">
            <a:spAutoFit/>
          </a:bodyPr>
          <a:lstStyle/>
          <a:p>
            <a:pPr algn="ctr"/>
            <a:r>
              <a:rPr lang="en-US" sz="4000" b="1" dirty="0" smtClean="0"/>
              <a:t>LOCATING THE INTERSECTION</a:t>
            </a:r>
          </a:p>
          <a:p>
            <a:pPr algn="ctr"/>
            <a:r>
              <a:rPr lang="en-US" sz="3200" b="1" dirty="0" smtClean="0"/>
              <a:t>INTERCHANGES/COMPLEX INTERSECTIONS</a:t>
            </a:r>
            <a:endParaRPr lang="en-US" sz="3200" b="1" dirty="0"/>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3350" y="6279630"/>
            <a:ext cx="1286916" cy="47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676400"/>
            <a:ext cx="464820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68143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7293" y="202367"/>
            <a:ext cx="6652399" cy="1200329"/>
          </a:xfrm>
          <a:prstGeom prst="rect">
            <a:avLst/>
          </a:prstGeom>
          <a:noFill/>
        </p:spPr>
        <p:txBody>
          <a:bodyPr wrap="none" rtlCol="0">
            <a:spAutoFit/>
          </a:bodyPr>
          <a:lstStyle/>
          <a:p>
            <a:pPr algn="ctr"/>
            <a:r>
              <a:rPr lang="en-US" sz="4000" b="1" dirty="0" smtClean="0"/>
              <a:t>LOCATING THE INTERSECTION</a:t>
            </a:r>
          </a:p>
          <a:p>
            <a:pPr algn="ctr"/>
            <a:r>
              <a:rPr lang="en-US" sz="3200" b="1" dirty="0" smtClean="0"/>
              <a:t>Traffic Control</a:t>
            </a:r>
            <a:endParaRPr lang="en-US" sz="3200" b="1" dirty="0"/>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3350" y="6279630"/>
            <a:ext cx="1286916" cy="47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4000"/>
            <a:ext cx="4179738" cy="371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0" y="2971800"/>
            <a:ext cx="5380872" cy="3049681"/>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30587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7293" y="202367"/>
            <a:ext cx="6652399" cy="1200329"/>
          </a:xfrm>
          <a:prstGeom prst="rect">
            <a:avLst/>
          </a:prstGeom>
          <a:noFill/>
        </p:spPr>
        <p:txBody>
          <a:bodyPr wrap="none" rtlCol="0">
            <a:spAutoFit/>
          </a:bodyPr>
          <a:lstStyle/>
          <a:p>
            <a:pPr algn="ctr"/>
            <a:r>
              <a:rPr lang="en-US" sz="4000" b="1" dirty="0" smtClean="0"/>
              <a:t>LOCATING THE INTERSECTION</a:t>
            </a:r>
          </a:p>
          <a:p>
            <a:pPr algn="ctr"/>
            <a:r>
              <a:rPr lang="en-US" sz="3200" b="1" dirty="0" smtClean="0"/>
              <a:t>Junction Geometry and Traffic Control</a:t>
            </a:r>
            <a:endParaRPr lang="en-US" sz="3200" b="1" dirty="0"/>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3350" y="6279630"/>
            <a:ext cx="1286916" cy="47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47327" y="5690874"/>
            <a:ext cx="8892371" cy="584775"/>
          </a:xfrm>
          <a:prstGeom prst="rect">
            <a:avLst/>
          </a:prstGeom>
          <a:noFill/>
        </p:spPr>
        <p:txBody>
          <a:bodyPr wrap="none" rtlCol="0">
            <a:spAutoFit/>
          </a:bodyPr>
          <a:lstStyle/>
          <a:p>
            <a:pPr algn="ctr"/>
            <a:r>
              <a:rPr lang="en-US" sz="3200" b="1" dirty="0" smtClean="0"/>
              <a:t>Determining the best approach to attribute these…</a:t>
            </a:r>
            <a:endParaRPr lang="en-US" sz="3200" b="1" dirty="0"/>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27" y="1404937"/>
            <a:ext cx="4064548" cy="278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descr="Image result for traffic signal 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2569368"/>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0364" y="3150632"/>
            <a:ext cx="2404954"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627667" y="2781300"/>
            <a:ext cx="1970348" cy="369332"/>
          </a:xfrm>
          <a:prstGeom prst="rect">
            <a:avLst/>
          </a:prstGeom>
          <a:noFill/>
        </p:spPr>
        <p:txBody>
          <a:bodyPr wrap="none" rtlCol="0">
            <a:spAutoFit/>
          </a:bodyPr>
          <a:lstStyle/>
          <a:p>
            <a:r>
              <a:rPr lang="en-US" dirty="0" smtClean="0"/>
              <a:t>Junction Geometry</a:t>
            </a:r>
            <a:endParaRPr lang="en-US" dirty="0"/>
          </a:p>
        </p:txBody>
      </p:sp>
      <p:pic>
        <p:nvPicPr>
          <p:cNvPr id="1536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1467" y="3150632"/>
            <a:ext cx="207645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268332" y="2781300"/>
            <a:ext cx="1502719" cy="369332"/>
          </a:xfrm>
          <a:prstGeom prst="rect">
            <a:avLst/>
          </a:prstGeom>
          <a:noFill/>
        </p:spPr>
        <p:txBody>
          <a:bodyPr wrap="none" rtlCol="0">
            <a:spAutoFit/>
          </a:bodyPr>
          <a:lstStyle/>
          <a:p>
            <a:r>
              <a:rPr lang="en-US" dirty="0" smtClean="0"/>
              <a:t>Traffic Control</a:t>
            </a:r>
            <a:endParaRPr lang="en-US" dirty="0"/>
          </a:p>
        </p:txBody>
      </p:sp>
    </p:spTree>
    <p:extLst>
      <p:ext uri="{BB962C8B-B14F-4D97-AF65-F5344CB8AC3E}">
        <p14:creationId xmlns:p14="http://schemas.microsoft.com/office/powerpoint/2010/main" val="30073512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7293" y="202367"/>
            <a:ext cx="6652399" cy="1200329"/>
          </a:xfrm>
          <a:prstGeom prst="rect">
            <a:avLst/>
          </a:prstGeom>
          <a:noFill/>
        </p:spPr>
        <p:txBody>
          <a:bodyPr wrap="none" rtlCol="0">
            <a:spAutoFit/>
          </a:bodyPr>
          <a:lstStyle/>
          <a:p>
            <a:pPr algn="ctr"/>
            <a:r>
              <a:rPr lang="en-US" sz="4000" b="1" dirty="0" smtClean="0"/>
              <a:t>LOCATING THE INTERSECTION</a:t>
            </a:r>
          </a:p>
          <a:p>
            <a:pPr algn="ctr"/>
            <a:r>
              <a:rPr lang="en-US" sz="3200" b="1" dirty="0" smtClean="0"/>
              <a:t>Junction Geometry and Traffic Control</a:t>
            </a:r>
            <a:endParaRPr lang="en-US" sz="3200" b="1" dirty="0"/>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3350" y="6279630"/>
            <a:ext cx="1286916" cy="47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304800" y="1600200"/>
            <a:ext cx="8574384" cy="4271962"/>
          </a:xfrm>
          <a:prstGeom prst="rect">
            <a:avLst/>
          </a:prstGeom>
        </p:spPr>
      </p:pic>
    </p:spTree>
    <p:extLst>
      <p:ext uri="{BB962C8B-B14F-4D97-AF65-F5344CB8AC3E}">
        <p14:creationId xmlns:p14="http://schemas.microsoft.com/office/powerpoint/2010/main" val="14277748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0362" y="202367"/>
            <a:ext cx="6486263" cy="1200329"/>
          </a:xfrm>
          <a:prstGeom prst="rect">
            <a:avLst/>
          </a:prstGeom>
          <a:noFill/>
        </p:spPr>
        <p:txBody>
          <a:bodyPr wrap="none" rtlCol="0">
            <a:spAutoFit/>
          </a:bodyPr>
          <a:lstStyle/>
          <a:p>
            <a:pPr algn="ctr"/>
            <a:r>
              <a:rPr lang="en-US" sz="4000" b="1" dirty="0" smtClean="0"/>
              <a:t>LOCATING THE INTERSECTION</a:t>
            </a:r>
          </a:p>
          <a:p>
            <a:pPr algn="ctr"/>
            <a:r>
              <a:rPr lang="en-US" sz="3200" b="1" dirty="0" smtClean="0"/>
              <a:t>Intersection/Crash Analysis</a:t>
            </a:r>
            <a:endParaRPr lang="en-US" sz="3200" b="1" dirty="0"/>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3350" y="6279630"/>
            <a:ext cx="1286916" cy="47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947895" y="6085267"/>
            <a:ext cx="5387052" cy="584775"/>
          </a:xfrm>
          <a:prstGeom prst="rect">
            <a:avLst/>
          </a:prstGeom>
          <a:noFill/>
        </p:spPr>
        <p:txBody>
          <a:bodyPr wrap="none" rtlCol="0">
            <a:spAutoFit/>
          </a:bodyPr>
          <a:lstStyle/>
          <a:p>
            <a:pPr algn="ctr"/>
            <a:r>
              <a:rPr lang="en-US" sz="3200" b="1" dirty="0" smtClean="0"/>
              <a:t>Prioritizing the intersections….</a:t>
            </a:r>
            <a:endParaRPr lang="en-US" sz="3200" b="1" dirty="0"/>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112" y="1326524"/>
            <a:ext cx="4343400" cy="4336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524000"/>
            <a:ext cx="1476375"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a:stCxn id="16388" idx="1"/>
          </p:cNvCxnSpPr>
          <p:nvPr/>
        </p:nvCxnSpPr>
        <p:spPr>
          <a:xfrm flipH="1">
            <a:off x="2521812" y="1666875"/>
            <a:ext cx="3269388" cy="1827846"/>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3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8737" y="2226641"/>
            <a:ext cx="130492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4625" y="2226641"/>
            <a:ext cx="148590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8737" y="2819400"/>
            <a:ext cx="12954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45975" y="2828925"/>
            <a:ext cx="139065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6657" y="3276600"/>
            <a:ext cx="2753868" cy="2767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6205187" y="5662918"/>
            <a:ext cx="856808" cy="1524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6" idx="2"/>
          </p:cNvCxnSpPr>
          <p:nvPr/>
        </p:nvCxnSpPr>
        <p:spPr>
          <a:xfrm flipH="1" flipV="1">
            <a:off x="4038600" y="3581400"/>
            <a:ext cx="2166587" cy="2157718"/>
          </a:xfrm>
          <a:prstGeom prst="straightConnector1">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61162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54786" y="228600"/>
            <a:ext cx="2438489" cy="707886"/>
          </a:xfrm>
          <a:prstGeom prst="rect">
            <a:avLst/>
          </a:prstGeom>
          <a:noFill/>
        </p:spPr>
        <p:txBody>
          <a:bodyPr wrap="none" rtlCol="0">
            <a:spAutoFit/>
          </a:bodyPr>
          <a:lstStyle/>
          <a:p>
            <a:pPr algn="ctr"/>
            <a:r>
              <a:rPr lang="en-US" sz="4000" b="1" dirty="0" smtClean="0"/>
              <a:t>MIRE FDEs</a:t>
            </a:r>
            <a:endParaRPr lang="en-US" sz="4000" b="1" dirty="0"/>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3350" y="6279630"/>
            <a:ext cx="1286916" cy="47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a:off x="1447800" y="923925"/>
            <a:ext cx="6553200" cy="5327640"/>
          </a:xfrm>
          <a:prstGeom prst="rect">
            <a:avLst/>
          </a:prstGeom>
        </p:spPr>
      </p:pic>
      <p:pic>
        <p:nvPicPr>
          <p:cNvPr id="6" name="Picture 4" descr="C:\Users\slbe063\AppData\Local\Microsoft\Windows\Temporary Internet Files\Content.IE5\NJ1XKU2H\768px-Green_ti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99060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slbe063\AppData\Local\Microsoft\Windows\Temporary Internet Files\Content.IE5\NJ1XKU2H\768px-Green_ti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144780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slbe063\AppData\Local\Microsoft\Windows\Temporary Internet Files\Content.IE5\NJ1XKU2H\768px-Green_ti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1911417"/>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slbe063\AppData\Local\Microsoft\Windows\Temporary Internet Files\Content.IE5\NJ1XKU2H\768px-Green_ti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2368617"/>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slbe063\AppData\Local\Microsoft\Windows\Temporary Internet Files\Content.IE5\NJ1XKU2H\768px-Green_ti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2847474"/>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slbe063\AppData\Local\Microsoft\Windows\Temporary Internet Files\Content.IE5\NJ1XKU2H\768px-Green_ti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3304674"/>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slbe063\AppData\Local\Microsoft\Windows\Temporary Internet Files\Content.IE5\NJ1XKU2H\768px-Green_ti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3768291"/>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slbe063\AppData\Local\Microsoft\Windows\Temporary Internet Files\Content.IE5\NJ1XKU2H\768px-Green_ti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4225491"/>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slbe063\AppData\Local\Microsoft\Windows\Temporary Internet Files\Content.IE5\NJ1XKU2H\768px-Green_ti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3796" y="4616875"/>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slbe063\AppData\Local\Microsoft\Windows\Temporary Internet Files\Content.IE5\NJ1XKU2H\768px-Green_ti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3796" y="5074075"/>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slbe063\AppData\Local\Microsoft\Windows\Temporary Internet Files\Content.IE5\NJ1XKU2H\768px-Green_ti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3796" y="5537692"/>
            <a:ext cx="60960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2941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0361" y="202367"/>
            <a:ext cx="6486263" cy="1323439"/>
          </a:xfrm>
          <a:prstGeom prst="rect">
            <a:avLst/>
          </a:prstGeom>
          <a:noFill/>
        </p:spPr>
        <p:txBody>
          <a:bodyPr wrap="none" rtlCol="0">
            <a:spAutoFit/>
          </a:bodyPr>
          <a:lstStyle/>
          <a:p>
            <a:pPr algn="ctr"/>
            <a:r>
              <a:rPr lang="en-US" sz="4000" b="1" dirty="0" smtClean="0"/>
              <a:t>LOCATING THE INTERSECTION</a:t>
            </a:r>
          </a:p>
          <a:p>
            <a:pPr algn="ctr"/>
            <a:r>
              <a:rPr lang="en-US" sz="4000" b="1" dirty="0" smtClean="0"/>
              <a:t>Just the Facts – Overview</a:t>
            </a:r>
            <a:endParaRPr lang="en-US" sz="4000" b="1" dirty="0"/>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3350" y="6279630"/>
            <a:ext cx="1286916" cy="47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200" y="1435280"/>
            <a:ext cx="8171148" cy="4801314"/>
          </a:xfrm>
          <a:prstGeom prst="rect">
            <a:avLst/>
          </a:prstGeom>
          <a:noFill/>
        </p:spPr>
        <p:txBody>
          <a:bodyPr wrap="none" rtlCol="0">
            <a:spAutoFit/>
          </a:bodyPr>
          <a:lstStyle/>
          <a:p>
            <a:pPr marL="285750" indent="-285750">
              <a:buFont typeface="Wingdings" panose="05000000000000000000" pitchFamily="2" charset="2"/>
              <a:buChar char="§"/>
            </a:pPr>
            <a:r>
              <a:rPr lang="en-US" dirty="0" smtClean="0"/>
              <a:t>Purchased Transcend Spatial</a:t>
            </a:r>
            <a:r>
              <a:rPr lang="en-US" dirty="0"/>
              <a:t> </a:t>
            </a:r>
            <a:r>
              <a:rPr lang="en-US" dirty="0" smtClean="0"/>
              <a:t>Solutions Intersection Manager Software – Nov. 2017</a:t>
            </a:r>
          </a:p>
          <a:p>
            <a:endParaRPr lang="en-US" dirty="0" smtClean="0"/>
          </a:p>
          <a:p>
            <a:pPr marL="285750" indent="-285750">
              <a:buFont typeface="Wingdings" panose="05000000000000000000" pitchFamily="2" charset="2"/>
              <a:buChar char="§"/>
            </a:pPr>
            <a:r>
              <a:rPr lang="en-US" dirty="0" smtClean="0"/>
              <a:t>Soft roll-out/methodology – March 2018</a:t>
            </a:r>
          </a:p>
          <a:p>
            <a:endParaRPr lang="en-US" dirty="0" smtClean="0"/>
          </a:p>
          <a:p>
            <a:pPr marL="285750" indent="-285750">
              <a:buFont typeface="Wingdings" panose="05000000000000000000" pitchFamily="2" charset="2"/>
              <a:buChar char="§"/>
            </a:pPr>
            <a:r>
              <a:rPr lang="en-US" dirty="0" smtClean="0"/>
              <a:t>Presentation of initial software results to administration– August 2018</a:t>
            </a:r>
          </a:p>
          <a:p>
            <a:endParaRPr lang="en-US" dirty="0" smtClean="0"/>
          </a:p>
          <a:p>
            <a:pPr marL="285750" indent="-285750">
              <a:buFont typeface="Wingdings" panose="05000000000000000000" pitchFamily="2" charset="2"/>
              <a:buChar char="§"/>
            </a:pPr>
            <a:r>
              <a:rPr lang="en-US" dirty="0" smtClean="0"/>
              <a:t>Official run – April 2019</a:t>
            </a:r>
          </a:p>
          <a:p>
            <a:endParaRPr lang="en-US" dirty="0" smtClean="0"/>
          </a:p>
          <a:p>
            <a:pPr marL="285750" indent="-285750">
              <a:buFont typeface="Wingdings" panose="05000000000000000000" pitchFamily="2" charset="2"/>
              <a:buChar char="§"/>
            </a:pPr>
            <a:r>
              <a:rPr lang="en-US" dirty="0" smtClean="0"/>
              <a:t>Starting to fill in the gaps:</a:t>
            </a:r>
          </a:p>
          <a:p>
            <a:pPr marL="742950" lvl="1" indent="-285750">
              <a:buFont typeface="Wingdings" panose="05000000000000000000" pitchFamily="2" charset="2"/>
              <a:buChar char="§"/>
            </a:pPr>
            <a:r>
              <a:rPr lang="en-US" dirty="0" smtClean="0"/>
              <a:t>Interchanges </a:t>
            </a:r>
          </a:p>
          <a:p>
            <a:pPr marL="742950" lvl="1" indent="-285750">
              <a:buFont typeface="Wingdings" panose="05000000000000000000" pitchFamily="2" charset="2"/>
              <a:buChar char="§"/>
            </a:pPr>
            <a:r>
              <a:rPr lang="en-US" dirty="0" smtClean="0"/>
              <a:t>Complex Intersections</a:t>
            </a:r>
          </a:p>
          <a:p>
            <a:pPr marL="742950" lvl="1" indent="-285750">
              <a:buFont typeface="Wingdings" panose="05000000000000000000" pitchFamily="2" charset="2"/>
              <a:buChar char="§"/>
            </a:pPr>
            <a:r>
              <a:rPr lang="en-US" dirty="0" smtClean="0"/>
              <a:t>Traffic Control</a:t>
            </a:r>
          </a:p>
          <a:p>
            <a:pPr marL="742950" lvl="1" indent="-285750">
              <a:buFont typeface="Wingdings" panose="05000000000000000000" pitchFamily="2" charset="2"/>
              <a:buChar char="§"/>
            </a:pPr>
            <a:r>
              <a:rPr lang="en-US" dirty="0" smtClean="0"/>
              <a:t>False Intersections</a:t>
            </a:r>
          </a:p>
          <a:p>
            <a:pPr marL="742950" lvl="1" indent="-285750">
              <a:buFont typeface="Wingdings" panose="05000000000000000000" pitchFamily="2" charset="2"/>
              <a:buChar char="§"/>
            </a:pPr>
            <a:r>
              <a:rPr lang="en-US" dirty="0" smtClean="0"/>
              <a:t>Retiring Intersections</a:t>
            </a:r>
          </a:p>
          <a:p>
            <a:pPr marL="742950" lvl="1" indent="-285750">
              <a:buFont typeface="Wingdings" panose="05000000000000000000" pitchFamily="2" charset="2"/>
              <a:buChar char="§"/>
            </a:pPr>
            <a:r>
              <a:rPr lang="en-US" dirty="0" smtClean="0"/>
              <a:t>Intersection Geometry</a:t>
            </a:r>
          </a:p>
          <a:p>
            <a:pPr marL="742950" lvl="1" indent="-285750">
              <a:buFont typeface="Wingdings" panose="05000000000000000000" pitchFamily="2" charset="2"/>
              <a:buChar char="§"/>
            </a:pPr>
            <a:r>
              <a:rPr lang="en-US" dirty="0" smtClean="0"/>
              <a:t>Approach Segment Length</a:t>
            </a:r>
          </a:p>
          <a:p>
            <a:pPr marL="742950" lvl="1" indent="-285750">
              <a:buFont typeface="Wingdings" panose="05000000000000000000" pitchFamily="2" charset="2"/>
              <a:buChar char="§"/>
            </a:pPr>
            <a:r>
              <a:rPr lang="en-US" dirty="0" smtClean="0"/>
              <a:t>Analyzing Intersections with Crash Data</a:t>
            </a:r>
          </a:p>
        </p:txBody>
      </p:sp>
    </p:spTree>
    <p:extLst>
      <p:ext uri="{BB962C8B-B14F-4D97-AF65-F5344CB8AC3E}">
        <p14:creationId xmlns:p14="http://schemas.microsoft.com/office/powerpoint/2010/main" val="1830094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16286" y="2743200"/>
            <a:ext cx="2901693" cy="707886"/>
          </a:xfrm>
          <a:prstGeom prst="rect">
            <a:avLst/>
          </a:prstGeom>
          <a:noFill/>
        </p:spPr>
        <p:txBody>
          <a:bodyPr wrap="none" rtlCol="0">
            <a:spAutoFit/>
          </a:bodyPr>
          <a:lstStyle/>
          <a:p>
            <a:pPr algn="ctr"/>
            <a:r>
              <a:rPr lang="en-US" sz="4000" b="1" dirty="0" smtClean="0"/>
              <a:t>THANK YOU!</a:t>
            </a:r>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3350" y="6279630"/>
            <a:ext cx="1286916" cy="47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10363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16639" y="202367"/>
            <a:ext cx="2953694" cy="707886"/>
          </a:xfrm>
          <a:prstGeom prst="rect">
            <a:avLst/>
          </a:prstGeom>
          <a:noFill/>
        </p:spPr>
        <p:txBody>
          <a:bodyPr wrap="none" rtlCol="0">
            <a:spAutoFit/>
          </a:bodyPr>
          <a:lstStyle/>
          <a:p>
            <a:pPr algn="ctr"/>
            <a:r>
              <a:rPr lang="en-US" sz="4000" b="1" dirty="0" smtClean="0"/>
              <a:t>VISUAL MIRE</a:t>
            </a:r>
            <a:endParaRPr lang="en-US" sz="4000" b="1" dirty="0"/>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3350" y="6279630"/>
            <a:ext cx="1286916" cy="47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38400" y="928114"/>
            <a:ext cx="4876800" cy="369332"/>
          </a:xfrm>
          <a:prstGeom prst="rect">
            <a:avLst/>
          </a:prstGeom>
        </p:spPr>
        <p:txBody>
          <a:bodyPr wrap="square">
            <a:spAutoFit/>
          </a:bodyPr>
          <a:lstStyle/>
          <a:p>
            <a:r>
              <a:rPr lang="en-US" u="sng" dirty="0">
                <a:hlinkClick r:id="rId4"/>
              </a:rPr>
              <a:t>https://safety.fhwa.dot.gov/fde/illustrations.html</a:t>
            </a:r>
            <a:r>
              <a:rPr lang="en-US" dirty="0"/>
              <a:t> </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371600"/>
            <a:ext cx="6248400" cy="5223564"/>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68665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3350" y="6279630"/>
            <a:ext cx="1286916" cy="47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143"/>
          <a:stretch/>
        </p:blipFill>
        <p:spPr bwMode="auto">
          <a:xfrm>
            <a:off x="143801" y="76200"/>
            <a:ext cx="2895600" cy="21922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0435" y="76200"/>
            <a:ext cx="2915976" cy="21945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1219" y="78546"/>
            <a:ext cx="2921035" cy="21945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801" y="2346960"/>
            <a:ext cx="2918008"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37974" y="4617024"/>
            <a:ext cx="2933173" cy="21945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9"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20435" y="2346960"/>
            <a:ext cx="2919008" cy="21945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80"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52942" y="2352822"/>
            <a:ext cx="2918008" cy="21945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81"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22614" y="4617023"/>
            <a:ext cx="2920034" cy="21945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28600" y="152400"/>
            <a:ext cx="301686" cy="369332"/>
          </a:xfrm>
          <a:prstGeom prst="rect">
            <a:avLst/>
          </a:prstGeom>
          <a:solidFill>
            <a:schemeClr val="accent2">
              <a:lumMod val="40000"/>
              <a:lumOff val="60000"/>
            </a:schemeClr>
          </a:solidFill>
          <a:ln>
            <a:solidFill>
              <a:srgbClr val="FF0000"/>
            </a:solidFill>
          </a:ln>
        </p:spPr>
        <p:txBody>
          <a:bodyPr wrap="none" rtlCol="0">
            <a:spAutoFit/>
          </a:bodyPr>
          <a:lstStyle/>
          <a:p>
            <a:r>
              <a:rPr lang="en-US" dirty="0" smtClean="0">
                <a:solidFill>
                  <a:srgbClr val="FF0000"/>
                </a:solidFill>
              </a:rPr>
              <a:t>1</a:t>
            </a:r>
            <a:endParaRPr lang="en-US" dirty="0">
              <a:solidFill>
                <a:srgbClr val="FF0000"/>
              </a:solidFill>
            </a:endParaRPr>
          </a:p>
        </p:txBody>
      </p:sp>
      <p:sp>
        <p:nvSpPr>
          <p:cNvPr id="15" name="TextBox 14"/>
          <p:cNvSpPr txBox="1"/>
          <p:nvPr/>
        </p:nvSpPr>
        <p:spPr>
          <a:xfrm>
            <a:off x="3179666" y="156957"/>
            <a:ext cx="301686" cy="369332"/>
          </a:xfrm>
          <a:prstGeom prst="rect">
            <a:avLst/>
          </a:prstGeom>
          <a:solidFill>
            <a:schemeClr val="accent2">
              <a:lumMod val="40000"/>
              <a:lumOff val="60000"/>
            </a:schemeClr>
          </a:solidFill>
          <a:ln>
            <a:solidFill>
              <a:srgbClr val="FF0000"/>
            </a:solidFill>
          </a:ln>
        </p:spPr>
        <p:txBody>
          <a:bodyPr wrap="none" rtlCol="0">
            <a:spAutoFit/>
          </a:bodyPr>
          <a:lstStyle/>
          <a:p>
            <a:r>
              <a:rPr lang="en-US" dirty="0" smtClean="0">
                <a:solidFill>
                  <a:srgbClr val="FF0000"/>
                </a:solidFill>
              </a:rPr>
              <a:t>2</a:t>
            </a:r>
            <a:endParaRPr lang="en-US" dirty="0">
              <a:solidFill>
                <a:srgbClr val="FF0000"/>
              </a:solidFill>
            </a:endParaRPr>
          </a:p>
        </p:txBody>
      </p:sp>
      <p:sp>
        <p:nvSpPr>
          <p:cNvPr id="16" name="TextBox 15"/>
          <p:cNvSpPr txBox="1"/>
          <p:nvPr/>
        </p:nvSpPr>
        <p:spPr>
          <a:xfrm>
            <a:off x="6232626" y="161514"/>
            <a:ext cx="301686" cy="369332"/>
          </a:xfrm>
          <a:prstGeom prst="rect">
            <a:avLst/>
          </a:prstGeom>
          <a:solidFill>
            <a:schemeClr val="accent2">
              <a:lumMod val="40000"/>
              <a:lumOff val="60000"/>
            </a:schemeClr>
          </a:solidFill>
          <a:ln>
            <a:solidFill>
              <a:srgbClr val="FF0000"/>
            </a:solidFill>
          </a:ln>
        </p:spPr>
        <p:txBody>
          <a:bodyPr wrap="none" rtlCol="0">
            <a:spAutoFit/>
          </a:bodyPr>
          <a:lstStyle/>
          <a:p>
            <a:r>
              <a:rPr lang="en-US" dirty="0">
                <a:solidFill>
                  <a:srgbClr val="FF0000"/>
                </a:solidFill>
              </a:rPr>
              <a:t>3</a:t>
            </a:r>
          </a:p>
        </p:txBody>
      </p:sp>
      <p:sp>
        <p:nvSpPr>
          <p:cNvPr id="17" name="TextBox 16"/>
          <p:cNvSpPr txBox="1"/>
          <p:nvPr/>
        </p:nvSpPr>
        <p:spPr>
          <a:xfrm>
            <a:off x="228600" y="2438400"/>
            <a:ext cx="301686" cy="369332"/>
          </a:xfrm>
          <a:prstGeom prst="rect">
            <a:avLst/>
          </a:prstGeom>
          <a:solidFill>
            <a:schemeClr val="accent2">
              <a:lumMod val="40000"/>
              <a:lumOff val="60000"/>
            </a:schemeClr>
          </a:solidFill>
          <a:ln>
            <a:solidFill>
              <a:srgbClr val="FF0000"/>
            </a:solidFill>
          </a:ln>
        </p:spPr>
        <p:txBody>
          <a:bodyPr wrap="none" rtlCol="0">
            <a:spAutoFit/>
          </a:bodyPr>
          <a:lstStyle/>
          <a:p>
            <a:r>
              <a:rPr lang="en-US" dirty="0">
                <a:solidFill>
                  <a:srgbClr val="FF0000"/>
                </a:solidFill>
              </a:rPr>
              <a:t>4</a:t>
            </a:r>
          </a:p>
        </p:txBody>
      </p:sp>
      <p:sp>
        <p:nvSpPr>
          <p:cNvPr id="18" name="TextBox 17"/>
          <p:cNvSpPr txBox="1"/>
          <p:nvPr/>
        </p:nvSpPr>
        <p:spPr>
          <a:xfrm>
            <a:off x="3163791" y="2438400"/>
            <a:ext cx="301686" cy="369332"/>
          </a:xfrm>
          <a:prstGeom prst="rect">
            <a:avLst/>
          </a:prstGeom>
          <a:solidFill>
            <a:schemeClr val="accent2">
              <a:lumMod val="40000"/>
              <a:lumOff val="60000"/>
            </a:schemeClr>
          </a:solidFill>
          <a:ln>
            <a:solidFill>
              <a:srgbClr val="FF0000"/>
            </a:solidFill>
          </a:ln>
        </p:spPr>
        <p:txBody>
          <a:bodyPr wrap="none" rtlCol="0">
            <a:spAutoFit/>
          </a:bodyPr>
          <a:lstStyle/>
          <a:p>
            <a:r>
              <a:rPr lang="en-US" dirty="0">
                <a:solidFill>
                  <a:srgbClr val="FF0000"/>
                </a:solidFill>
              </a:rPr>
              <a:t>5</a:t>
            </a:r>
          </a:p>
        </p:txBody>
      </p:sp>
      <p:sp>
        <p:nvSpPr>
          <p:cNvPr id="19" name="TextBox 18"/>
          <p:cNvSpPr txBox="1"/>
          <p:nvPr/>
        </p:nvSpPr>
        <p:spPr>
          <a:xfrm>
            <a:off x="6241862" y="2438400"/>
            <a:ext cx="301686" cy="369332"/>
          </a:xfrm>
          <a:prstGeom prst="rect">
            <a:avLst/>
          </a:prstGeom>
          <a:solidFill>
            <a:schemeClr val="accent2">
              <a:lumMod val="40000"/>
              <a:lumOff val="60000"/>
            </a:schemeClr>
          </a:solidFill>
          <a:ln>
            <a:solidFill>
              <a:srgbClr val="FF0000"/>
            </a:solidFill>
          </a:ln>
        </p:spPr>
        <p:txBody>
          <a:bodyPr wrap="none" rtlCol="0">
            <a:spAutoFit/>
          </a:bodyPr>
          <a:lstStyle/>
          <a:p>
            <a:r>
              <a:rPr lang="en-US" dirty="0">
                <a:solidFill>
                  <a:srgbClr val="FF0000"/>
                </a:solidFill>
              </a:rPr>
              <a:t>6</a:t>
            </a:r>
          </a:p>
        </p:txBody>
      </p:sp>
      <p:sp>
        <p:nvSpPr>
          <p:cNvPr id="20" name="TextBox 19"/>
          <p:cNvSpPr txBox="1"/>
          <p:nvPr/>
        </p:nvSpPr>
        <p:spPr>
          <a:xfrm>
            <a:off x="1676400" y="4724400"/>
            <a:ext cx="301686" cy="369332"/>
          </a:xfrm>
          <a:prstGeom prst="rect">
            <a:avLst/>
          </a:prstGeom>
          <a:solidFill>
            <a:schemeClr val="accent2">
              <a:lumMod val="40000"/>
              <a:lumOff val="60000"/>
            </a:schemeClr>
          </a:solidFill>
          <a:ln>
            <a:solidFill>
              <a:srgbClr val="FF0000"/>
            </a:solidFill>
          </a:ln>
        </p:spPr>
        <p:txBody>
          <a:bodyPr wrap="none" rtlCol="0">
            <a:spAutoFit/>
          </a:bodyPr>
          <a:lstStyle/>
          <a:p>
            <a:r>
              <a:rPr lang="en-US" dirty="0">
                <a:solidFill>
                  <a:srgbClr val="FF0000"/>
                </a:solidFill>
              </a:rPr>
              <a:t>7</a:t>
            </a:r>
          </a:p>
        </p:txBody>
      </p:sp>
      <p:sp>
        <p:nvSpPr>
          <p:cNvPr id="21" name="TextBox 20"/>
          <p:cNvSpPr txBox="1"/>
          <p:nvPr/>
        </p:nvSpPr>
        <p:spPr>
          <a:xfrm>
            <a:off x="4800600" y="4724400"/>
            <a:ext cx="301686" cy="369332"/>
          </a:xfrm>
          <a:prstGeom prst="rect">
            <a:avLst/>
          </a:prstGeom>
          <a:solidFill>
            <a:schemeClr val="accent2">
              <a:lumMod val="40000"/>
              <a:lumOff val="60000"/>
            </a:schemeClr>
          </a:solidFill>
          <a:ln>
            <a:solidFill>
              <a:srgbClr val="FF0000"/>
            </a:solidFill>
          </a:ln>
        </p:spPr>
        <p:txBody>
          <a:bodyPr wrap="none" rtlCol="0">
            <a:spAutoFit/>
          </a:bodyPr>
          <a:lstStyle/>
          <a:p>
            <a:r>
              <a:rPr lang="en-US" dirty="0" smtClean="0">
                <a:solidFill>
                  <a:srgbClr val="FF0000"/>
                </a:solidFill>
              </a:rPr>
              <a:t>8</a:t>
            </a:r>
            <a:endParaRPr lang="en-US" dirty="0">
              <a:solidFill>
                <a:srgbClr val="FF0000"/>
              </a:solidFill>
            </a:endParaRPr>
          </a:p>
        </p:txBody>
      </p:sp>
    </p:spTree>
    <p:extLst>
      <p:ext uri="{BB962C8B-B14F-4D97-AF65-F5344CB8AC3E}">
        <p14:creationId xmlns:p14="http://schemas.microsoft.com/office/powerpoint/2010/main" val="3416332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3906" y="76654"/>
            <a:ext cx="4312399" cy="646331"/>
          </a:xfrm>
          <a:prstGeom prst="rect">
            <a:avLst/>
          </a:prstGeom>
          <a:noFill/>
        </p:spPr>
        <p:txBody>
          <a:bodyPr wrap="none" rtlCol="0">
            <a:spAutoFit/>
          </a:bodyPr>
          <a:lstStyle/>
          <a:p>
            <a:pPr algn="ctr"/>
            <a:r>
              <a:rPr lang="en-US" sz="3600" b="1" dirty="0" smtClean="0"/>
              <a:t>MIRE NEEDS ARNOLD</a:t>
            </a:r>
            <a:endParaRPr lang="en-US" sz="3600" b="1" dirty="0"/>
          </a:p>
        </p:txBody>
      </p:sp>
      <p:sp>
        <p:nvSpPr>
          <p:cNvPr id="36" name="TextBox 35"/>
          <p:cNvSpPr txBox="1"/>
          <p:nvPr/>
        </p:nvSpPr>
        <p:spPr>
          <a:xfrm>
            <a:off x="251248" y="719777"/>
            <a:ext cx="8717708" cy="5016758"/>
          </a:xfrm>
          <a:prstGeom prst="rect">
            <a:avLst/>
          </a:prstGeom>
          <a:noFill/>
        </p:spPr>
        <p:txBody>
          <a:bodyPr wrap="none" rtlCol="0">
            <a:spAutoFit/>
          </a:bodyPr>
          <a:lstStyle/>
          <a:p>
            <a:pPr algn="ctr"/>
            <a:endParaRPr lang="en-US" sz="2800" b="1" u="sng" dirty="0" smtClean="0">
              <a:solidFill>
                <a:prstClr val="white"/>
              </a:solidFill>
              <a:latin typeface="Verdana"/>
            </a:endParaRPr>
          </a:p>
          <a:p>
            <a:pPr algn="ctr"/>
            <a:r>
              <a:rPr lang="en-US" sz="3200" b="1" u="sng" dirty="0" smtClean="0">
                <a:solidFill>
                  <a:prstClr val="white"/>
                </a:solidFill>
              </a:rPr>
              <a:t>2012 FHWA </a:t>
            </a:r>
            <a:r>
              <a:rPr lang="en-US" sz="3200" b="1" u="sng" dirty="0">
                <a:solidFill>
                  <a:prstClr val="white"/>
                </a:solidFill>
              </a:rPr>
              <a:t>Memorandum</a:t>
            </a:r>
          </a:p>
          <a:p>
            <a:pPr algn="ctr"/>
            <a:endParaRPr lang="en-US" sz="2400" b="1" dirty="0" smtClean="0">
              <a:solidFill>
                <a:prstClr val="white"/>
              </a:solidFill>
            </a:endParaRPr>
          </a:p>
          <a:p>
            <a:pPr algn="ctr"/>
            <a:r>
              <a:rPr lang="en-US" sz="2400" b="1" dirty="0" smtClean="0">
                <a:solidFill>
                  <a:prstClr val="white"/>
                </a:solidFill>
              </a:rPr>
              <a:t>Beginning June 15, 2014 States </a:t>
            </a:r>
            <a:r>
              <a:rPr lang="en-US" sz="2400" b="1" u="sng" dirty="0" smtClean="0">
                <a:solidFill>
                  <a:prstClr val="white"/>
                </a:solidFill>
              </a:rPr>
              <a:t>must</a:t>
            </a:r>
            <a:r>
              <a:rPr lang="en-US" sz="2400" b="1" dirty="0" smtClean="0">
                <a:solidFill>
                  <a:prstClr val="white"/>
                </a:solidFill>
              </a:rPr>
              <a:t>:</a:t>
            </a:r>
          </a:p>
          <a:p>
            <a:endParaRPr lang="en-US" sz="2400" b="1" dirty="0" smtClean="0">
              <a:solidFill>
                <a:prstClr val="white"/>
              </a:solidFill>
            </a:endParaRPr>
          </a:p>
          <a:p>
            <a:pPr marL="800100" lvl="1" indent="-342900">
              <a:buSzPct val="100000"/>
              <a:buFont typeface="Verdana" panose="020B0604030504040204" pitchFamily="34" charset="0"/>
              <a:buChar char="•"/>
            </a:pPr>
            <a:r>
              <a:rPr lang="en-US" sz="2400" dirty="0" smtClean="0">
                <a:solidFill>
                  <a:prstClr val="white"/>
                </a:solidFill>
              </a:rPr>
              <a:t>Include </a:t>
            </a:r>
            <a:r>
              <a:rPr lang="en-US" sz="2400" b="1" u="sng" dirty="0" smtClean="0">
                <a:solidFill>
                  <a:prstClr val="white"/>
                </a:solidFill>
              </a:rPr>
              <a:t>A</a:t>
            </a:r>
            <a:r>
              <a:rPr lang="en-US" sz="2400" b="1" dirty="0" smtClean="0">
                <a:solidFill>
                  <a:prstClr val="white"/>
                </a:solidFill>
              </a:rPr>
              <a:t>LL </a:t>
            </a:r>
            <a:r>
              <a:rPr lang="en-US" sz="2400" b="1" u="sng" dirty="0" smtClean="0">
                <a:solidFill>
                  <a:prstClr val="white"/>
                </a:solidFill>
              </a:rPr>
              <a:t>R</a:t>
            </a:r>
            <a:r>
              <a:rPr lang="en-US" sz="2400" b="1" dirty="0" smtClean="0">
                <a:solidFill>
                  <a:prstClr val="white"/>
                </a:solidFill>
              </a:rPr>
              <a:t>OADS </a:t>
            </a:r>
            <a:r>
              <a:rPr lang="en-US" sz="2400" b="1" u="sng" dirty="0" smtClean="0">
                <a:solidFill>
                  <a:prstClr val="white"/>
                </a:solidFill>
              </a:rPr>
              <a:t>N</a:t>
            </a:r>
            <a:r>
              <a:rPr lang="en-US" sz="2400" b="1" dirty="0" smtClean="0">
                <a:solidFill>
                  <a:prstClr val="white"/>
                </a:solidFill>
              </a:rPr>
              <a:t>ETWORK </a:t>
            </a:r>
            <a:r>
              <a:rPr lang="en-US" sz="2400" b="1" u="sng" dirty="0" smtClean="0">
                <a:solidFill>
                  <a:prstClr val="white"/>
                </a:solidFill>
              </a:rPr>
              <a:t>O</a:t>
            </a:r>
            <a:r>
              <a:rPr lang="en-US" sz="2400" b="1" dirty="0" smtClean="0">
                <a:solidFill>
                  <a:prstClr val="white"/>
                </a:solidFill>
              </a:rPr>
              <a:t>F </a:t>
            </a:r>
            <a:r>
              <a:rPr lang="en-US" sz="2400" b="1" u="sng" dirty="0" smtClean="0">
                <a:solidFill>
                  <a:prstClr val="white"/>
                </a:solidFill>
              </a:rPr>
              <a:t>L</a:t>
            </a:r>
            <a:r>
              <a:rPr lang="en-US" sz="2400" b="1" dirty="0" smtClean="0">
                <a:solidFill>
                  <a:prstClr val="white"/>
                </a:solidFill>
              </a:rPr>
              <a:t>INEAR REFERENCED </a:t>
            </a:r>
            <a:r>
              <a:rPr lang="en-US" sz="2400" b="1" u="sng" dirty="0" smtClean="0">
                <a:solidFill>
                  <a:prstClr val="white"/>
                </a:solidFill>
              </a:rPr>
              <a:t>D</a:t>
            </a:r>
            <a:r>
              <a:rPr lang="en-US" sz="2400" b="1" dirty="0" smtClean="0">
                <a:solidFill>
                  <a:prstClr val="white"/>
                </a:solidFill>
              </a:rPr>
              <a:t>ATA </a:t>
            </a:r>
          </a:p>
          <a:p>
            <a:pPr lvl="1">
              <a:buSzPct val="100000"/>
            </a:pPr>
            <a:r>
              <a:rPr lang="en-US" sz="2400" b="1" dirty="0">
                <a:solidFill>
                  <a:prstClr val="white"/>
                </a:solidFill>
              </a:rPr>
              <a:t> </a:t>
            </a:r>
            <a:r>
              <a:rPr lang="en-US" sz="2400" b="1" dirty="0" smtClean="0">
                <a:solidFill>
                  <a:prstClr val="white"/>
                </a:solidFill>
              </a:rPr>
              <a:t>    </a:t>
            </a:r>
            <a:r>
              <a:rPr lang="en-US" sz="2400" dirty="0" smtClean="0">
                <a:solidFill>
                  <a:prstClr val="white"/>
                </a:solidFill>
              </a:rPr>
              <a:t>in their Linear Referencing System (LRS) networks</a:t>
            </a:r>
          </a:p>
          <a:p>
            <a:pPr marL="1257300" lvl="2" indent="-342900">
              <a:buFont typeface="Courier New" panose="02070309020205020404" pitchFamily="49" charset="0"/>
              <a:buChar char="o"/>
            </a:pPr>
            <a:r>
              <a:rPr lang="en-US" sz="2400" dirty="0" smtClean="0">
                <a:solidFill>
                  <a:prstClr val="white"/>
                </a:solidFill>
              </a:rPr>
              <a:t>Certified public road mileage validated by LRS</a:t>
            </a:r>
          </a:p>
          <a:p>
            <a:pPr lvl="2"/>
            <a:endParaRPr lang="en-US" sz="2400" dirty="0" smtClean="0">
              <a:solidFill>
                <a:prstClr val="white"/>
              </a:solidFill>
            </a:endParaRPr>
          </a:p>
          <a:p>
            <a:pPr marL="800100" lvl="1" indent="-342900">
              <a:buSzPct val="102000"/>
              <a:buFont typeface="Verdana" panose="020B0604030504040204" pitchFamily="34" charset="0"/>
              <a:buChar char="•"/>
            </a:pPr>
            <a:r>
              <a:rPr lang="en-US" sz="2400" dirty="0" smtClean="0">
                <a:solidFill>
                  <a:prstClr val="white"/>
                </a:solidFill>
              </a:rPr>
              <a:t>All segments must have a </a:t>
            </a:r>
            <a:r>
              <a:rPr lang="en-US" sz="2400" b="1" dirty="0" smtClean="0">
                <a:solidFill>
                  <a:prstClr val="white"/>
                </a:solidFill>
              </a:rPr>
              <a:t>Paved/Unpaved</a:t>
            </a:r>
            <a:r>
              <a:rPr lang="en-US" sz="2400" dirty="0" smtClean="0">
                <a:solidFill>
                  <a:prstClr val="white"/>
                </a:solidFill>
              </a:rPr>
              <a:t> attribute</a:t>
            </a:r>
          </a:p>
          <a:p>
            <a:pPr marL="800100" lvl="1" indent="-342900">
              <a:buFont typeface="Arial" panose="020B0604020202020204" pitchFamily="34" charset="0"/>
              <a:buChar char="•"/>
            </a:pPr>
            <a:endParaRPr lang="en-US" sz="2400" dirty="0" smtClean="0">
              <a:solidFill>
                <a:prstClr val="white"/>
              </a:solidFill>
            </a:endParaRPr>
          </a:p>
          <a:p>
            <a:pPr marL="800100" lvl="1" indent="-342900">
              <a:buFont typeface="Verdana" panose="020B0604030504040204" pitchFamily="34" charset="0"/>
              <a:buChar char="•"/>
            </a:pPr>
            <a:r>
              <a:rPr lang="en-US" sz="2400" dirty="0" smtClean="0">
                <a:solidFill>
                  <a:prstClr val="white"/>
                </a:solidFill>
              </a:rPr>
              <a:t>Use </a:t>
            </a:r>
            <a:r>
              <a:rPr lang="en-US" sz="2400" b="1" dirty="0" smtClean="0">
                <a:solidFill>
                  <a:prstClr val="white"/>
                </a:solidFill>
              </a:rPr>
              <a:t>DUAL CARRIAGEWAY </a:t>
            </a:r>
            <a:r>
              <a:rPr lang="en-US" sz="2400" dirty="0" smtClean="0">
                <a:solidFill>
                  <a:prstClr val="white"/>
                </a:solidFill>
              </a:rPr>
              <a:t>representation for divided routes</a:t>
            </a:r>
          </a:p>
          <a:p>
            <a:pPr lvl="1"/>
            <a:endParaRPr lang="en-US" sz="2000" dirty="0">
              <a:solidFill>
                <a:prstClr val="white"/>
              </a:solidFill>
              <a:latin typeface="Verdana"/>
            </a:endParaRPr>
          </a:p>
        </p:txBody>
      </p:sp>
    </p:spTree>
    <p:extLst>
      <p:ext uri="{BB962C8B-B14F-4D97-AF65-F5344CB8AC3E}">
        <p14:creationId xmlns:p14="http://schemas.microsoft.com/office/powerpoint/2010/main" val="191330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7707" y="150363"/>
            <a:ext cx="7515968" cy="584775"/>
          </a:xfrm>
          <a:prstGeom prst="rect">
            <a:avLst/>
          </a:prstGeom>
          <a:noFill/>
        </p:spPr>
        <p:txBody>
          <a:bodyPr wrap="none" rtlCol="0">
            <a:spAutoFit/>
          </a:bodyPr>
          <a:lstStyle/>
          <a:p>
            <a:pPr algn="ctr"/>
            <a:r>
              <a:rPr lang="en-US" sz="3200" b="1" dirty="0" smtClean="0"/>
              <a:t>CURRENT STATUS – “Completed” Dec. 2017</a:t>
            </a:r>
            <a:endParaRPr lang="en-US" sz="3200" b="1" dirty="0"/>
          </a:p>
        </p:txBody>
      </p:sp>
      <p:pic>
        <p:nvPicPr>
          <p:cNvPr id="4098" name="Picture 2" descr="\\san1\gis\Mapping\ARNOLD\Other\Road_Surface_Map\Road_Surface_Map_ARNOLD_V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8943" y="762000"/>
            <a:ext cx="5435837" cy="42004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16082" y="5210086"/>
            <a:ext cx="8839199" cy="1477328"/>
          </a:xfrm>
          <a:prstGeom prst="rect">
            <a:avLst/>
          </a:prstGeom>
          <a:noFill/>
        </p:spPr>
        <p:txBody>
          <a:bodyPr wrap="square" numCol="2" rtlCol="0">
            <a:spAutoFit/>
          </a:bodyPr>
          <a:lstStyle/>
          <a:p>
            <a:pPr marL="285750" indent="-285750">
              <a:buFont typeface="Wingdings" panose="05000000000000000000" pitchFamily="2" charset="2"/>
              <a:buChar char="§"/>
            </a:pPr>
            <a:r>
              <a:rPr lang="en-US" dirty="0" smtClean="0"/>
              <a:t>105,627+ miles of road centerlines</a:t>
            </a:r>
          </a:p>
          <a:p>
            <a:pPr marL="285750" indent="-285750">
              <a:buFont typeface="Wingdings" panose="05000000000000000000" pitchFamily="2" charset="2"/>
              <a:buChar char="§"/>
            </a:pPr>
            <a:r>
              <a:rPr lang="en-US" dirty="0" smtClean="0"/>
              <a:t>Dual Carriageway for Divided Routes</a:t>
            </a:r>
          </a:p>
          <a:p>
            <a:pPr marL="285750" indent="-285750">
              <a:buFont typeface="Wingdings" panose="05000000000000000000" pitchFamily="2" charset="2"/>
              <a:buChar char="§"/>
            </a:pPr>
            <a:r>
              <a:rPr lang="en-US" dirty="0" smtClean="0"/>
              <a:t>All Ramps (at-grade &amp; grade separated attribute)</a:t>
            </a:r>
          </a:p>
          <a:p>
            <a:pPr marL="285750" indent="-285750">
              <a:buFont typeface="Wingdings" panose="05000000000000000000" pitchFamily="2" charset="2"/>
              <a:buChar char="§"/>
            </a:pPr>
            <a:r>
              <a:rPr lang="en-US" dirty="0" smtClean="0"/>
              <a:t>All Frontage Roads</a:t>
            </a:r>
          </a:p>
          <a:p>
            <a:pPr marL="285750" indent="-285750">
              <a:buFont typeface="Wingdings" panose="05000000000000000000" pitchFamily="2" charset="2"/>
              <a:buChar char="§"/>
            </a:pPr>
            <a:r>
              <a:rPr lang="en-US" dirty="0" smtClean="0"/>
              <a:t>All Institutional Routes</a:t>
            </a:r>
          </a:p>
          <a:p>
            <a:pPr marL="285750" indent="-285750">
              <a:buFont typeface="Wingdings" panose="05000000000000000000" pitchFamily="2" charset="2"/>
              <a:buChar char="§"/>
            </a:pPr>
            <a:r>
              <a:rPr lang="en-US" dirty="0" smtClean="0"/>
              <a:t>All DOT Facilities (Rest Areas, Welcome Centers)</a:t>
            </a:r>
          </a:p>
          <a:p>
            <a:pPr marL="285750" indent="-285750">
              <a:buFont typeface="Wingdings" panose="05000000000000000000" pitchFamily="2" charset="2"/>
              <a:buChar char="§"/>
            </a:pPr>
            <a:r>
              <a:rPr lang="en-US" dirty="0" smtClean="0"/>
              <a:t>Paved/Unpaved Attribute</a:t>
            </a:r>
          </a:p>
          <a:p>
            <a:pPr marL="285750" indent="-285750">
              <a:buFont typeface="Wingdings" panose="05000000000000000000" pitchFamily="2" charset="2"/>
              <a:buChar char="§"/>
            </a:pPr>
            <a:r>
              <a:rPr lang="en-US" dirty="0" smtClean="0"/>
              <a:t>Ownership</a:t>
            </a:r>
          </a:p>
        </p:txBody>
      </p:sp>
    </p:spTree>
    <p:extLst>
      <p:ext uri="{BB962C8B-B14F-4D97-AF65-F5344CB8AC3E}">
        <p14:creationId xmlns:p14="http://schemas.microsoft.com/office/powerpoint/2010/main" val="359819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50363"/>
            <a:ext cx="7467599" cy="584775"/>
          </a:xfrm>
          <a:prstGeom prst="rect">
            <a:avLst/>
          </a:prstGeom>
          <a:noFill/>
        </p:spPr>
        <p:txBody>
          <a:bodyPr wrap="square" rtlCol="0">
            <a:spAutoFit/>
          </a:bodyPr>
          <a:lstStyle/>
          <a:p>
            <a:pPr algn="ctr"/>
            <a:r>
              <a:rPr lang="en-US" sz="3200" b="1" dirty="0" smtClean="0"/>
              <a:t>A CLOSER LOOK…Then and Now</a:t>
            </a:r>
            <a:endParaRPr lang="en-US" sz="3200" b="1" dirty="0"/>
          </a:p>
        </p:txBody>
      </p:sp>
      <p:pic>
        <p:nvPicPr>
          <p:cNvPr id="5" name="Picture 4" descr="Makeover.jpg"/>
          <p:cNvPicPr>
            <a:picLocks noChangeAspect="1"/>
          </p:cNvPicPr>
          <p:nvPr/>
        </p:nvPicPr>
        <p:blipFill>
          <a:blip r:embed="rId2" cstate="print"/>
          <a:srcRect t="24838" b="25486"/>
          <a:stretch>
            <a:fillRect/>
          </a:stretch>
        </p:blipFill>
        <p:spPr>
          <a:xfrm>
            <a:off x="2895600" y="609600"/>
            <a:ext cx="3276600" cy="1219200"/>
          </a:xfrm>
          <a:prstGeom prst="rect">
            <a:avLst/>
          </a:prstGeom>
        </p:spPr>
      </p:pic>
      <p:sp>
        <p:nvSpPr>
          <p:cNvPr id="6" name="TextBox 5"/>
          <p:cNvSpPr txBox="1"/>
          <p:nvPr/>
        </p:nvSpPr>
        <p:spPr>
          <a:xfrm>
            <a:off x="3581400" y="1676400"/>
            <a:ext cx="1976823" cy="369332"/>
          </a:xfrm>
          <a:prstGeom prst="rect">
            <a:avLst/>
          </a:prstGeom>
          <a:noFill/>
        </p:spPr>
        <p:txBody>
          <a:bodyPr wrap="none" rtlCol="0">
            <a:spAutoFit/>
          </a:bodyPr>
          <a:lstStyle/>
          <a:p>
            <a:r>
              <a:rPr lang="en-US" i="1" dirty="0" smtClean="0">
                <a:latin typeface="Rockwell Extra Bold" pitchFamily="18" charset="0"/>
              </a:rPr>
              <a:t>Road Edition</a:t>
            </a:r>
            <a:endParaRPr lang="en-US" i="1" dirty="0">
              <a:latin typeface="Rockwell Extra Bold"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045732"/>
            <a:ext cx="6857999" cy="4736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864902" y="1676400"/>
            <a:ext cx="1959191" cy="369332"/>
          </a:xfrm>
          <a:prstGeom prst="rect">
            <a:avLst/>
          </a:prstGeom>
          <a:noFill/>
        </p:spPr>
        <p:txBody>
          <a:bodyPr wrap="none" rtlCol="0">
            <a:spAutoFit/>
          </a:bodyPr>
          <a:lstStyle/>
          <a:p>
            <a:r>
              <a:rPr lang="en-US" dirty="0" smtClean="0"/>
              <a:t>US 70/US 70 B - HS</a:t>
            </a:r>
            <a:endParaRPr lang="en-US" dirty="0"/>
          </a:p>
        </p:txBody>
      </p:sp>
    </p:spTree>
    <p:extLst>
      <p:ext uri="{BB962C8B-B14F-4D97-AF65-F5344CB8AC3E}">
        <p14:creationId xmlns:p14="http://schemas.microsoft.com/office/powerpoint/2010/main" val="23812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50363"/>
            <a:ext cx="7467599" cy="584775"/>
          </a:xfrm>
          <a:prstGeom prst="rect">
            <a:avLst/>
          </a:prstGeom>
          <a:noFill/>
        </p:spPr>
        <p:txBody>
          <a:bodyPr wrap="square" rtlCol="0">
            <a:spAutoFit/>
          </a:bodyPr>
          <a:lstStyle/>
          <a:p>
            <a:pPr algn="ctr"/>
            <a:r>
              <a:rPr lang="en-US" sz="3200" b="1" dirty="0" smtClean="0"/>
              <a:t>A CLOSER LOOK…Then and Now</a:t>
            </a:r>
            <a:endParaRPr lang="en-US" sz="3200" b="1" dirty="0"/>
          </a:p>
        </p:txBody>
      </p:sp>
      <p:pic>
        <p:nvPicPr>
          <p:cNvPr id="5" name="Picture 4" descr="Makeover.jpg"/>
          <p:cNvPicPr>
            <a:picLocks noChangeAspect="1"/>
          </p:cNvPicPr>
          <p:nvPr/>
        </p:nvPicPr>
        <p:blipFill>
          <a:blip r:embed="rId2" cstate="print"/>
          <a:srcRect t="24838" b="25486"/>
          <a:stretch>
            <a:fillRect/>
          </a:stretch>
        </p:blipFill>
        <p:spPr>
          <a:xfrm>
            <a:off x="2895600" y="609600"/>
            <a:ext cx="3276600" cy="1219200"/>
          </a:xfrm>
          <a:prstGeom prst="rect">
            <a:avLst/>
          </a:prstGeom>
        </p:spPr>
      </p:pic>
      <p:sp>
        <p:nvSpPr>
          <p:cNvPr id="6" name="TextBox 5"/>
          <p:cNvSpPr txBox="1"/>
          <p:nvPr/>
        </p:nvSpPr>
        <p:spPr>
          <a:xfrm>
            <a:off x="3581400" y="1676400"/>
            <a:ext cx="1976823" cy="369332"/>
          </a:xfrm>
          <a:prstGeom prst="rect">
            <a:avLst/>
          </a:prstGeom>
          <a:noFill/>
        </p:spPr>
        <p:txBody>
          <a:bodyPr wrap="none" rtlCol="0">
            <a:spAutoFit/>
          </a:bodyPr>
          <a:lstStyle/>
          <a:p>
            <a:r>
              <a:rPr lang="en-US" i="1" dirty="0" smtClean="0">
                <a:latin typeface="Rockwell Extra Bold" pitchFamily="18" charset="0"/>
              </a:rPr>
              <a:t>Road Edition</a:t>
            </a:r>
            <a:endParaRPr lang="en-US" i="1" dirty="0">
              <a:latin typeface="Rockwell Extra Bold"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152" y="2048256"/>
            <a:ext cx="6848715" cy="4736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864902" y="1676400"/>
            <a:ext cx="1959191" cy="369332"/>
          </a:xfrm>
          <a:prstGeom prst="rect">
            <a:avLst/>
          </a:prstGeom>
          <a:noFill/>
        </p:spPr>
        <p:txBody>
          <a:bodyPr wrap="none" rtlCol="0">
            <a:spAutoFit/>
          </a:bodyPr>
          <a:lstStyle/>
          <a:p>
            <a:r>
              <a:rPr lang="en-US" dirty="0" smtClean="0"/>
              <a:t>US 70/US 70 B - HS</a:t>
            </a:r>
            <a:endParaRPr lang="en-US" dirty="0"/>
          </a:p>
        </p:txBody>
      </p:sp>
    </p:spTree>
    <p:extLst>
      <p:ext uri="{BB962C8B-B14F-4D97-AF65-F5344CB8AC3E}">
        <p14:creationId xmlns:p14="http://schemas.microsoft.com/office/powerpoint/2010/main" val="180692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4830</TotalTime>
  <Words>2106</Words>
  <Application>Microsoft Office PowerPoint</Application>
  <PresentationFormat>On-screen Show (4:3)</PresentationFormat>
  <Paragraphs>224</Paragraphs>
  <Slides>31</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Courier New</vt:lpstr>
      <vt:lpstr>Rockwell Extra Bold</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ahtd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Hawkins, Sharon</dc:creator>
  <cp:lastModifiedBy>Hawkins, Sharon</cp:lastModifiedBy>
  <cp:revision>72</cp:revision>
  <cp:lastPrinted>2018-10-16T21:15:02Z</cp:lastPrinted>
  <dcterms:created xsi:type="dcterms:W3CDTF">2018-08-24T18:19:51Z</dcterms:created>
  <dcterms:modified xsi:type="dcterms:W3CDTF">2019-08-16T11:13:25Z</dcterms:modified>
</cp:coreProperties>
</file>